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258" r:id="rId3"/>
    <p:sldId id="261" r:id="rId4"/>
    <p:sldId id="263" r:id="rId5"/>
    <p:sldId id="264" r:id="rId6"/>
    <p:sldId id="313" r:id="rId7"/>
    <p:sldId id="307" r:id="rId8"/>
    <p:sldId id="278" r:id="rId9"/>
    <p:sldId id="308" r:id="rId10"/>
    <p:sldId id="309" r:id="rId11"/>
    <p:sldId id="259" r:id="rId12"/>
    <p:sldId id="275" r:id="rId13"/>
    <p:sldId id="311" r:id="rId14"/>
    <p:sldId id="266" r:id="rId15"/>
    <p:sldId id="268" r:id="rId16"/>
    <p:sldId id="285" r:id="rId17"/>
    <p:sldId id="286" r:id="rId18"/>
  </p:sldIdLst>
  <p:sldSz cx="9144000" cy="5143500" type="screen16x9"/>
  <p:notesSz cx="6858000" cy="9144000"/>
  <p:embeddedFontLst>
    <p:embeddedFont>
      <p:font typeface="Open Sans" panose="020B0606030504020204" pitchFamily="34" charset="0"/>
      <p:regular r:id="rId20"/>
      <p:bold r:id="rId21"/>
      <p:italic r:id="rId22"/>
      <p:boldItalic r:id="rId23"/>
    </p:embeddedFont>
    <p:embeddedFont>
      <p:font typeface="Source Serif Pro" panose="02040603050405020204" pitchFamily="18"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07D358-F654-19DA-5F6E-2B62EAE797F4}" v="557" dt="2024-03-14T16:52:52.615"/>
    <p1510:client id="{DA3A3C45-B98A-6700-08C4-2233F6DAB83E}" v="152" dt="2024-03-14T13:14:35.315"/>
  </p1510:revLst>
</p1510:revInfo>
</file>

<file path=ppt/tableStyles.xml><?xml version="1.0" encoding="utf-8"?>
<a:tblStyleLst xmlns:a="http://schemas.openxmlformats.org/drawingml/2006/main" def="{05CB2745-D48B-478D-B4CD-AC79B0159E8D}">
  <a:tblStyle styleId="{05CB2745-D48B-478D-B4CD-AC79B0159E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76634" autoAdjust="0"/>
  </p:normalViewPr>
  <p:slideViewPr>
    <p:cSldViewPr snapToGrid="0">
      <p:cViewPr>
        <p:scale>
          <a:sx n="125" d="100"/>
          <a:sy n="125" d="100"/>
        </p:scale>
        <p:origin x="1531" y="341"/>
      </p:cViewPr>
      <p:guideLst/>
    </p:cSldViewPr>
  </p:slideViewPr>
  <p:outlineViewPr>
    <p:cViewPr>
      <p:scale>
        <a:sx n="33" d="100"/>
        <a:sy n="33" d="100"/>
      </p:scale>
      <p:origin x="0" y="-31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b="1" dirty="0">
                <a:latin typeface="Source Serif Pro" panose="02040603050405020204" pitchFamily="18" charset="0"/>
                <a:ea typeface="Source Serif Pro" panose="02040603050405020204" pitchFamily="18" charset="0"/>
              </a:rPr>
              <a:t>Fires detected during August 2019</a:t>
            </a:r>
          </a:p>
        </c:rich>
      </c:tx>
      <c:layout>
        <c:manualLayout>
          <c:xMode val="edge"/>
          <c:yMode val="edge"/>
          <c:x val="0.14634315559644881"/>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ctr"/>
          <c:showLegendKey val="0"/>
          <c:showVal val="0"/>
          <c:showCatName val="0"/>
          <c:showSerName val="0"/>
          <c:showPercent val="1"/>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768438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9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9768438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9768438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9768438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9768438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38d222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38d222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0886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738d222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738d222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738d222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738d222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9768438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9768438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897684389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89768438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9768438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9768438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768438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38d222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38d222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38d2229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38d2229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38d222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38d222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188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a:extLst>
            <a:ext uri="{FF2B5EF4-FFF2-40B4-BE49-F238E27FC236}">
              <a16:creationId xmlns:a16="http://schemas.microsoft.com/office/drawing/2014/main" id="{DF0678A0-EC33-E921-EB88-EED4CDC28320}"/>
            </a:ext>
          </a:extLst>
        </p:cNvPr>
        <p:cNvGrpSpPr/>
        <p:nvPr/>
      </p:nvGrpSpPr>
      <p:grpSpPr>
        <a:xfrm>
          <a:off x="0" y="0"/>
          <a:ext cx="0" cy="0"/>
          <a:chOff x="0" y="0"/>
          <a:chExt cx="0" cy="0"/>
        </a:xfrm>
      </p:grpSpPr>
      <p:sp>
        <p:nvSpPr>
          <p:cNvPr id="225" name="Google Shape;225;g8976843895_0_15:notes">
            <a:extLst>
              <a:ext uri="{FF2B5EF4-FFF2-40B4-BE49-F238E27FC236}">
                <a16:creationId xmlns:a16="http://schemas.microsoft.com/office/drawing/2014/main" id="{46BFFE7F-8ED0-8552-B501-3519FBADD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a:extLst>
              <a:ext uri="{FF2B5EF4-FFF2-40B4-BE49-F238E27FC236}">
                <a16:creationId xmlns:a16="http://schemas.microsoft.com/office/drawing/2014/main" id="{CB1CA8F5-4BBD-1CA0-3A63-D77718A0BA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62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97684389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97684389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trike="sngStrike" dirty="0">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9768438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9768438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137791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rcentage">
  <p:cSld name="BIG_NUMBER_1">
    <p:spTree>
      <p:nvGrpSpPr>
        <p:cNvPr id="1" name="Shape 98"/>
        <p:cNvGrpSpPr/>
        <p:nvPr/>
      </p:nvGrpSpPr>
      <p:grpSpPr>
        <a:xfrm>
          <a:off x="0" y="0"/>
          <a:ext cx="0" cy="0"/>
          <a:chOff x="0" y="0"/>
          <a:chExt cx="0" cy="0"/>
        </a:xfrm>
      </p:grpSpPr>
      <p:sp>
        <p:nvSpPr>
          <p:cNvPr id="99" name="Google Shape;99;p26"/>
          <p:cNvSpPr txBox="1">
            <a:spLocks noGrp="1"/>
          </p:cNvSpPr>
          <p:nvPr>
            <p:ph type="title" hasCustomPrompt="1"/>
          </p:nvPr>
        </p:nvSpPr>
        <p:spPr>
          <a:xfrm>
            <a:off x="945316"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0" name="Google Shape;100;p26"/>
          <p:cNvSpPr txBox="1">
            <a:spLocks noGrp="1"/>
          </p:cNvSpPr>
          <p:nvPr>
            <p:ph type="title" idx="2" hasCustomPrompt="1"/>
          </p:nvPr>
        </p:nvSpPr>
        <p:spPr>
          <a:xfrm>
            <a:off x="3786660" y="3452625"/>
            <a:ext cx="15729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1" name="Google Shape;101;p26"/>
          <p:cNvSpPr txBox="1">
            <a:spLocks noGrp="1"/>
          </p:cNvSpPr>
          <p:nvPr>
            <p:ph type="title" idx="3" hasCustomPrompt="1"/>
          </p:nvPr>
        </p:nvSpPr>
        <p:spPr>
          <a:xfrm>
            <a:off x="6628863" y="3452625"/>
            <a:ext cx="15711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2" name="Google Shape;102;p26"/>
          <p:cNvSpPr txBox="1">
            <a:spLocks noGrp="1"/>
          </p:cNvSpPr>
          <p:nvPr>
            <p:ph type="subTitle" idx="1"/>
          </p:nvPr>
        </p:nvSpPr>
        <p:spPr>
          <a:xfrm>
            <a:off x="6401763"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3" name="Google Shape;103;p26"/>
          <p:cNvSpPr txBox="1">
            <a:spLocks noGrp="1"/>
          </p:cNvSpPr>
          <p:nvPr>
            <p:ph type="subTitle" idx="4"/>
          </p:nvPr>
        </p:nvSpPr>
        <p:spPr>
          <a:xfrm>
            <a:off x="3560460" y="4016925"/>
            <a:ext cx="2025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4" name="Google Shape;104;p26"/>
          <p:cNvSpPr txBox="1">
            <a:spLocks noGrp="1"/>
          </p:cNvSpPr>
          <p:nvPr>
            <p:ph type="subTitle" idx="5"/>
          </p:nvPr>
        </p:nvSpPr>
        <p:spPr>
          <a:xfrm>
            <a:off x="719116" y="4019175"/>
            <a:ext cx="2025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0"/>
              </a:spcBef>
              <a:spcAft>
                <a:spcPts val="0"/>
              </a:spcAft>
              <a:buNone/>
              <a:defRPr sz="1400">
                <a:solidFill>
                  <a:schemeClr val="accent2"/>
                </a:solidFill>
              </a:defRPr>
            </a:lvl2pPr>
            <a:lvl3pPr lvl="2" algn="ctr" rtl="0">
              <a:lnSpc>
                <a:spcPct val="100000"/>
              </a:lnSpc>
              <a:spcBef>
                <a:spcPts val="0"/>
              </a:spcBef>
              <a:spcAft>
                <a:spcPts val="0"/>
              </a:spcAft>
              <a:buNone/>
              <a:defRPr sz="1400">
                <a:solidFill>
                  <a:schemeClr val="accent2"/>
                </a:solidFill>
              </a:defRPr>
            </a:lvl3pPr>
            <a:lvl4pPr lvl="3" algn="ctr" rtl="0">
              <a:lnSpc>
                <a:spcPct val="100000"/>
              </a:lnSpc>
              <a:spcBef>
                <a:spcPts val="0"/>
              </a:spcBef>
              <a:spcAft>
                <a:spcPts val="0"/>
              </a:spcAft>
              <a:buNone/>
              <a:defRPr sz="1400">
                <a:solidFill>
                  <a:schemeClr val="accent2"/>
                </a:solidFill>
              </a:defRPr>
            </a:lvl4pPr>
            <a:lvl5pPr lvl="4" algn="ctr" rtl="0">
              <a:lnSpc>
                <a:spcPct val="100000"/>
              </a:lnSpc>
              <a:spcBef>
                <a:spcPts val="0"/>
              </a:spcBef>
              <a:spcAft>
                <a:spcPts val="0"/>
              </a:spcAft>
              <a:buNone/>
              <a:defRPr sz="1400">
                <a:solidFill>
                  <a:schemeClr val="accent2"/>
                </a:solidFill>
              </a:defRPr>
            </a:lvl5pPr>
            <a:lvl6pPr lvl="5" algn="ctr" rtl="0">
              <a:lnSpc>
                <a:spcPct val="100000"/>
              </a:lnSpc>
              <a:spcBef>
                <a:spcPts val="0"/>
              </a:spcBef>
              <a:spcAft>
                <a:spcPts val="0"/>
              </a:spcAft>
              <a:buNone/>
              <a:defRPr sz="1400">
                <a:solidFill>
                  <a:schemeClr val="accent2"/>
                </a:solidFill>
              </a:defRPr>
            </a:lvl6pPr>
            <a:lvl7pPr lvl="6" algn="ctr" rtl="0">
              <a:lnSpc>
                <a:spcPct val="100000"/>
              </a:lnSpc>
              <a:spcBef>
                <a:spcPts val="0"/>
              </a:spcBef>
              <a:spcAft>
                <a:spcPts val="0"/>
              </a:spcAft>
              <a:buNone/>
              <a:defRPr sz="1400">
                <a:solidFill>
                  <a:schemeClr val="accent2"/>
                </a:solidFill>
              </a:defRPr>
            </a:lvl7pPr>
            <a:lvl8pPr lvl="7" algn="ctr" rtl="0">
              <a:lnSpc>
                <a:spcPct val="100000"/>
              </a:lnSpc>
              <a:spcBef>
                <a:spcPts val="0"/>
              </a:spcBef>
              <a:spcAft>
                <a:spcPts val="0"/>
              </a:spcAft>
              <a:buNone/>
              <a:defRPr sz="1400">
                <a:solidFill>
                  <a:schemeClr val="accent2"/>
                </a:solidFill>
              </a:defRPr>
            </a:lvl8pPr>
            <a:lvl9pPr lvl="8" algn="ctr" rtl="0">
              <a:lnSpc>
                <a:spcPct val="100000"/>
              </a:lnSpc>
              <a:spcBef>
                <a:spcPts val="0"/>
              </a:spcBef>
              <a:spcAft>
                <a:spcPts val="0"/>
              </a:spcAft>
              <a:buNone/>
              <a:defRPr sz="1400">
                <a:solidFill>
                  <a:schemeClr val="accent2"/>
                </a:solidFill>
              </a:defRPr>
            </a:lvl9pPr>
          </a:lstStyle>
          <a:p>
            <a:endParaRPr/>
          </a:p>
        </p:txBody>
      </p:sp>
      <p:sp>
        <p:nvSpPr>
          <p:cNvPr id="105" name="Google Shape;105;p2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6"/>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7"/>
        <p:cNvGrpSpPr/>
        <p:nvPr/>
      </p:nvGrpSpPr>
      <p:grpSpPr>
        <a:xfrm>
          <a:off x="0" y="0"/>
          <a:ext cx="0" cy="0"/>
          <a:chOff x="0" y="0"/>
          <a:chExt cx="0" cy="0"/>
        </a:xfrm>
      </p:grpSpPr>
      <p:sp>
        <p:nvSpPr>
          <p:cNvPr id="108" name="Google Shape;108;p27"/>
          <p:cNvSpPr txBox="1">
            <a:spLocks noGrp="1"/>
          </p:cNvSpPr>
          <p:nvPr>
            <p:ph type="subTitle" idx="1"/>
          </p:nvPr>
        </p:nvSpPr>
        <p:spPr>
          <a:xfrm>
            <a:off x="929675" y="1993376"/>
            <a:ext cx="1706700" cy="23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09" name="Google Shape;109;p27"/>
          <p:cNvSpPr txBox="1">
            <a:spLocks noGrp="1"/>
          </p:cNvSpPr>
          <p:nvPr>
            <p:ph type="subTitle" idx="2"/>
          </p:nvPr>
        </p:nvSpPr>
        <p:spPr>
          <a:xfrm>
            <a:off x="7132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0" name="Google Shape;110;p27"/>
          <p:cNvSpPr txBox="1">
            <a:spLocks noGrp="1"/>
          </p:cNvSpPr>
          <p:nvPr>
            <p:ph type="subTitle" idx="3"/>
          </p:nvPr>
        </p:nvSpPr>
        <p:spPr>
          <a:xfrm>
            <a:off x="371997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1" name="Google Shape;111;p27"/>
          <p:cNvSpPr txBox="1">
            <a:spLocks noGrp="1"/>
          </p:cNvSpPr>
          <p:nvPr>
            <p:ph type="subTitle" idx="4"/>
          </p:nvPr>
        </p:nvSpPr>
        <p:spPr>
          <a:xfrm>
            <a:off x="3503525" y="2210548"/>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2" name="Google Shape;112;p27"/>
          <p:cNvSpPr txBox="1">
            <a:spLocks noGrp="1"/>
          </p:cNvSpPr>
          <p:nvPr>
            <p:ph type="subTitle" idx="5"/>
          </p:nvPr>
        </p:nvSpPr>
        <p:spPr>
          <a:xfrm>
            <a:off x="6510425" y="1993976"/>
            <a:ext cx="1706700" cy="2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13" name="Google Shape;113;p27"/>
          <p:cNvSpPr txBox="1">
            <a:spLocks noGrp="1"/>
          </p:cNvSpPr>
          <p:nvPr>
            <p:ph type="subTitle" idx="6"/>
          </p:nvPr>
        </p:nvSpPr>
        <p:spPr>
          <a:xfrm>
            <a:off x="6293825" y="2210548"/>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114" name="Google Shape;114;p27"/>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29"/>
        <p:cNvGrpSpPr/>
        <p:nvPr/>
      </p:nvGrpSpPr>
      <p:grpSpPr>
        <a:xfrm>
          <a:off x="0" y="0"/>
          <a:ext cx="0" cy="0"/>
          <a:chOff x="0" y="0"/>
          <a:chExt cx="0" cy="0"/>
        </a:xfrm>
      </p:grpSpPr>
      <p:sp>
        <p:nvSpPr>
          <p:cNvPr id="130" name="Google Shape;130;p30"/>
          <p:cNvSpPr txBox="1">
            <a:spLocks noGrp="1"/>
          </p:cNvSpPr>
          <p:nvPr>
            <p:ph type="subTitle" idx="1"/>
          </p:nvPr>
        </p:nvSpPr>
        <p:spPr>
          <a:xfrm>
            <a:off x="749760"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1" name="Google Shape;131;p30"/>
          <p:cNvSpPr txBox="1">
            <a:spLocks noGrp="1"/>
          </p:cNvSpPr>
          <p:nvPr>
            <p:ph type="subTitle" idx="2"/>
          </p:nvPr>
        </p:nvSpPr>
        <p:spPr>
          <a:xfrm>
            <a:off x="533310"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2" name="Google Shape;132;p30"/>
          <p:cNvSpPr txBox="1">
            <a:spLocks noGrp="1"/>
          </p:cNvSpPr>
          <p:nvPr>
            <p:ph type="subTitle" idx="3"/>
          </p:nvPr>
        </p:nvSpPr>
        <p:spPr>
          <a:xfrm>
            <a:off x="37327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3" name="Google Shape;133;p30"/>
          <p:cNvSpPr txBox="1">
            <a:spLocks noGrp="1"/>
          </p:cNvSpPr>
          <p:nvPr>
            <p:ph type="subTitle" idx="4"/>
          </p:nvPr>
        </p:nvSpPr>
        <p:spPr>
          <a:xfrm>
            <a:off x="3516257" y="223888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4" name="Google Shape;134;p30"/>
          <p:cNvSpPr txBox="1">
            <a:spLocks noGrp="1"/>
          </p:cNvSpPr>
          <p:nvPr>
            <p:ph type="subTitle" idx="5"/>
          </p:nvPr>
        </p:nvSpPr>
        <p:spPr>
          <a:xfrm>
            <a:off x="6691807" y="1976684"/>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5" name="Google Shape;135;p30"/>
          <p:cNvSpPr txBox="1">
            <a:spLocks noGrp="1"/>
          </p:cNvSpPr>
          <p:nvPr>
            <p:ph type="subTitle" idx="6"/>
          </p:nvPr>
        </p:nvSpPr>
        <p:spPr>
          <a:xfrm>
            <a:off x="6475207" y="223888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sp>
        <p:nvSpPr>
          <p:cNvPr id="136" name="Google Shape;136;p30"/>
          <p:cNvSpPr txBox="1">
            <a:spLocks noGrp="1"/>
          </p:cNvSpPr>
          <p:nvPr>
            <p:ph type="subTitle" idx="7"/>
          </p:nvPr>
        </p:nvSpPr>
        <p:spPr>
          <a:xfrm>
            <a:off x="749760"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7" name="Google Shape;137;p30"/>
          <p:cNvSpPr txBox="1">
            <a:spLocks noGrp="1"/>
          </p:cNvSpPr>
          <p:nvPr>
            <p:ph type="subTitle" idx="8"/>
          </p:nvPr>
        </p:nvSpPr>
        <p:spPr>
          <a:xfrm>
            <a:off x="533310"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38" name="Google Shape;138;p30"/>
          <p:cNvSpPr txBox="1">
            <a:spLocks noGrp="1"/>
          </p:cNvSpPr>
          <p:nvPr>
            <p:ph type="subTitle" idx="9"/>
          </p:nvPr>
        </p:nvSpPr>
        <p:spPr>
          <a:xfrm>
            <a:off x="37327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39" name="Google Shape;139;p30"/>
          <p:cNvSpPr txBox="1">
            <a:spLocks noGrp="1"/>
          </p:cNvSpPr>
          <p:nvPr>
            <p:ph type="subTitle" idx="13"/>
          </p:nvPr>
        </p:nvSpPr>
        <p:spPr>
          <a:xfrm>
            <a:off x="3516257" y="4141116"/>
            <a:ext cx="21396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0" name="Google Shape;140;p30"/>
          <p:cNvSpPr txBox="1">
            <a:spLocks noGrp="1"/>
          </p:cNvSpPr>
          <p:nvPr>
            <p:ph type="subTitle" idx="14"/>
          </p:nvPr>
        </p:nvSpPr>
        <p:spPr>
          <a:xfrm>
            <a:off x="6691807" y="3870895"/>
            <a:ext cx="1706700" cy="36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141" name="Google Shape;141;p30"/>
          <p:cNvSpPr txBox="1">
            <a:spLocks noGrp="1"/>
          </p:cNvSpPr>
          <p:nvPr>
            <p:ph type="subTitle" idx="15"/>
          </p:nvPr>
        </p:nvSpPr>
        <p:spPr>
          <a:xfrm>
            <a:off x="6475207" y="4141116"/>
            <a:ext cx="21399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2"/>
                </a:solidFill>
              </a:defRPr>
            </a:lvl1pPr>
            <a:lvl2pPr lvl="1" algn="ctr" rtl="0">
              <a:lnSpc>
                <a:spcPct val="100000"/>
              </a:lnSpc>
              <a:spcBef>
                <a:spcPts val="1600"/>
              </a:spcBef>
              <a:spcAft>
                <a:spcPts val="0"/>
              </a:spcAft>
              <a:buNone/>
              <a:defRPr sz="1400">
                <a:solidFill>
                  <a:schemeClr val="accent2"/>
                </a:solidFill>
              </a:defRPr>
            </a:lvl2pPr>
            <a:lvl3pPr lvl="2" algn="ctr" rtl="0">
              <a:lnSpc>
                <a:spcPct val="100000"/>
              </a:lnSpc>
              <a:spcBef>
                <a:spcPts val="1600"/>
              </a:spcBef>
              <a:spcAft>
                <a:spcPts val="0"/>
              </a:spcAft>
              <a:buNone/>
              <a:defRPr sz="1400">
                <a:solidFill>
                  <a:schemeClr val="accent2"/>
                </a:solidFill>
              </a:defRPr>
            </a:lvl3pPr>
            <a:lvl4pPr lvl="3" algn="ctr" rtl="0">
              <a:lnSpc>
                <a:spcPct val="100000"/>
              </a:lnSpc>
              <a:spcBef>
                <a:spcPts val="1600"/>
              </a:spcBef>
              <a:spcAft>
                <a:spcPts val="0"/>
              </a:spcAft>
              <a:buNone/>
              <a:defRPr sz="1400">
                <a:solidFill>
                  <a:schemeClr val="accent2"/>
                </a:solidFill>
              </a:defRPr>
            </a:lvl4pPr>
            <a:lvl5pPr lvl="4" algn="ctr" rtl="0">
              <a:lnSpc>
                <a:spcPct val="100000"/>
              </a:lnSpc>
              <a:spcBef>
                <a:spcPts val="1600"/>
              </a:spcBef>
              <a:spcAft>
                <a:spcPts val="0"/>
              </a:spcAft>
              <a:buNone/>
              <a:defRPr sz="1400">
                <a:solidFill>
                  <a:schemeClr val="accent2"/>
                </a:solidFill>
              </a:defRPr>
            </a:lvl5pPr>
            <a:lvl6pPr lvl="5" algn="ctr" rtl="0">
              <a:lnSpc>
                <a:spcPct val="100000"/>
              </a:lnSpc>
              <a:spcBef>
                <a:spcPts val="1600"/>
              </a:spcBef>
              <a:spcAft>
                <a:spcPts val="0"/>
              </a:spcAft>
              <a:buNone/>
              <a:defRPr sz="1400">
                <a:solidFill>
                  <a:schemeClr val="accent2"/>
                </a:solidFill>
              </a:defRPr>
            </a:lvl6pPr>
            <a:lvl7pPr lvl="6" algn="ctr" rtl="0">
              <a:lnSpc>
                <a:spcPct val="100000"/>
              </a:lnSpc>
              <a:spcBef>
                <a:spcPts val="1600"/>
              </a:spcBef>
              <a:spcAft>
                <a:spcPts val="0"/>
              </a:spcAft>
              <a:buNone/>
              <a:defRPr sz="1400">
                <a:solidFill>
                  <a:schemeClr val="accent2"/>
                </a:solidFill>
              </a:defRPr>
            </a:lvl7pPr>
            <a:lvl8pPr lvl="7" algn="ctr" rtl="0">
              <a:lnSpc>
                <a:spcPct val="100000"/>
              </a:lnSpc>
              <a:spcBef>
                <a:spcPts val="1600"/>
              </a:spcBef>
              <a:spcAft>
                <a:spcPts val="0"/>
              </a:spcAft>
              <a:buNone/>
              <a:defRPr sz="1400">
                <a:solidFill>
                  <a:schemeClr val="accent2"/>
                </a:solidFill>
              </a:defRPr>
            </a:lvl8pPr>
            <a:lvl9pPr lvl="8" algn="ctr" rtl="0">
              <a:lnSpc>
                <a:spcPct val="100000"/>
              </a:lnSpc>
              <a:spcBef>
                <a:spcPts val="1600"/>
              </a:spcBef>
              <a:spcAft>
                <a:spcPts val="1600"/>
              </a:spcAft>
              <a:buNone/>
              <a:defRPr sz="1400">
                <a:solidFill>
                  <a:schemeClr val="accent2"/>
                </a:solidFill>
              </a:defRPr>
            </a:lvl9pPr>
          </a:lstStyle>
          <a:p>
            <a:endParaRPr/>
          </a:p>
        </p:txBody>
      </p:sp>
      <p:sp>
        <p:nvSpPr>
          <p:cNvPr id="142" name="Google Shape;142;p30"/>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 Title and four columns">
  <p:cSld name="CUSTOM">
    <p:spTree>
      <p:nvGrpSpPr>
        <p:cNvPr id="1" name="Shape 144"/>
        <p:cNvGrpSpPr/>
        <p:nvPr/>
      </p:nvGrpSpPr>
      <p:grpSpPr>
        <a:xfrm>
          <a:off x="0" y="0"/>
          <a:ext cx="0" cy="0"/>
          <a:chOff x="0" y="0"/>
          <a:chExt cx="0" cy="0"/>
        </a:xfrm>
      </p:grpSpPr>
      <p:sp>
        <p:nvSpPr>
          <p:cNvPr id="145" name="Google Shape;145;p31"/>
          <p:cNvSpPr/>
          <p:nvPr/>
        </p:nvSpPr>
        <p:spPr>
          <a:xfrm>
            <a:off x="511338" y="1605950"/>
            <a:ext cx="18819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p:nvPr/>
        </p:nvSpPr>
        <p:spPr>
          <a:xfrm>
            <a:off x="2589344"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1"/>
          <p:cNvSpPr/>
          <p:nvPr/>
        </p:nvSpPr>
        <p:spPr>
          <a:xfrm>
            <a:off x="4669151"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1"/>
          <p:cNvSpPr/>
          <p:nvPr/>
        </p:nvSpPr>
        <p:spPr>
          <a:xfrm>
            <a:off x="6748958" y="1605950"/>
            <a:ext cx="1883700" cy="300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1"/>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0" name="Google Shape;150;p31"/>
          <p:cNvSpPr txBox="1">
            <a:spLocks noGrp="1"/>
          </p:cNvSpPr>
          <p:nvPr>
            <p:ph type="subTitle" idx="2"/>
          </p:nvPr>
        </p:nvSpPr>
        <p:spPr>
          <a:xfrm>
            <a:off x="58888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1" name="Google Shape;151;p31"/>
          <p:cNvSpPr txBox="1">
            <a:spLocks noGrp="1"/>
          </p:cNvSpPr>
          <p:nvPr>
            <p:ph type="subTitle" idx="3"/>
          </p:nvPr>
        </p:nvSpPr>
        <p:spPr>
          <a:xfrm>
            <a:off x="2677850"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2" name="Google Shape;152;p31"/>
          <p:cNvSpPr txBox="1">
            <a:spLocks noGrp="1"/>
          </p:cNvSpPr>
          <p:nvPr>
            <p:ph type="subTitle" idx="4"/>
          </p:nvPr>
        </p:nvSpPr>
        <p:spPr>
          <a:xfrm>
            <a:off x="2667800"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3" name="Google Shape;153;p31"/>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4" name="Google Shape;154;p31"/>
          <p:cNvSpPr txBox="1">
            <a:spLocks noGrp="1"/>
          </p:cNvSpPr>
          <p:nvPr>
            <p:ph type="subTitle" idx="6"/>
          </p:nvPr>
        </p:nvSpPr>
        <p:spPr>
          <a:xfrm>
            <a:off x="4747591"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5" name="Google Shape;155;p31"/>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900" b="1">
                <a:latin typeface="Source Serif Pro"/>
                <a:ea typeface="Source Serif Pro"/>
                <a:cs typeface="Source Serif Pro"/>
                <a:sym typeface="Source Serif Pro"/>
              </a:defRPr>
            </a:lvl1pPr>
            <a:lvl2pPr lvl="1" algn="ctr" rtl="0">
              <a:lnSpc>
                <a:spcPct val="100000"/>
              </a:lnSpc>
              <a:spcBef>
                <a:spcPts val="0"/>
              </a:spcBef>
              <a:spcAft>
                <a:spcPts val="0"/>
              </a:spcAft>
              <a:buNone/>
              <a:defRPr sz="1900" b="1">
                <a:latin typeface="Source Serif Pro"/>
                <a:ea typeface="Source Serif Pro"/>
                <a:cs typeface="Source Serif Pro"/>
                <a:sym typeface="Source Serif Pro"/>
              </a:defRPr>
            </a:lvl2pPr>
            <a:lvl3pPr lvl="2" algn="ctr" rtl="0">
              <a:lnSpc>
                <a:spcPct val="100000"/>
              </a:lnSpc>
              <a:spcBef>
                <a:spcPts val="0"/>
              </a:spcBef>
              <a:spcAft>
                <a:spcPts val="0"/>
              </a:spcAft>
              <a:buNone/>
              <a:defRPr sz="1900" b="1">
                <a:latin typeface="Source Serif Pro"/>
                <a:ea typeface="Source Serif Pro"/>
                <a:cs typeface="Source Serif Pro"/>
                <a:sym typeface="Source Serif Pro"/>
              </a:defRPr>
            </a:lvl3pPr>
            <a:lvl4pPr lvl="3" algn="ctr" rtl="0">
              <a:lnSpc>
                <a:spcPct val="100000"/>
              </a:lnSpc>
              <a:spcBef>
                <a:spcPts val="0"/>
              </a:spcBef>
              <a:spcAft>
                <a:spcPts val="0"/>
              </a:spcAft>
              <a:buNone/>
              <a:defRPr sz="1900" b="1">
                <a:latin typeface="Source Serif Pro"/>
                <a:ea typeface="Source Serif Pro"/>
                <a:cs typeface="Source Serif Pro"/>
                <a:sym typeface="Source Serif Pro"/>
              </a:defRPr>
            </a:lvl4pPr>
            <a:lvl5pPr lvl="4" algn="ctr" rtl="0">
              <a:lnSpc>
                <a:spcPct val="100000"/>
              </a:lnSpc>
              <a:spcBef>
                <a:spcPts val="0"/>
              </a:spcBef>
              <a:spcAft>
                <a:spcPts val="0"/>
              </a:spcAft>
              <a:buNone/>
              <a:defRPr sz="1900" b="1">
                <a:latin typeface="Source Serif Pro"/>
                <a:ea typeface="Source Serif Pro"/>
                <a:cs typeface="Source Serif Pro"/>
                <a:sym typeface="Source Serif Pro"/>
              </a:defRPr>
            </a:lvl5pPr>
            <a:lvl6pPr lvl="5" algn="ctr" rtl="0">
              <a:lnSpc>
                <a:spcPct val="100000"/>
              </a:lnSpc>
              <a:spcBef>
                <a:spcPts val="0"/>
              </a:spcBef>
              <a:spcAft>
                <a:spcPts val="0"/>
              </a:spcAft>
              <a:buNone/>
              <a:defRPr sz="1900" b="1">
                <a:latin typeface="Source Serif Pro"/>
                <a:ea typeface="Source Serif Pro"/>
                <a:cs typeface="Source Serif Pro"/>
                <a:sym typeface="Source Serif Pro"/>
              </a:defRPr>
            </a:lvl6pPr>
            <a:lvl7pPr lvl="6" algn="ctr" rtl="0">
              <a:lnSpc>
                <a:spcPct val="100000"/>
              </a:lnSpc>
              <a:spcBef>
                <a:spcPts val="0"/>
              </a:spcBef>
              <a:spcAft>
                <a:spcPts val="0"/>
              </a:spcAft>
              <a:buNone/>
              <a:defRPr sz="1900" b="1">
                <a:latin typeface="Source Serif Pro"/>
                <a:ea typeface="Source Serif Pro"/>
                <a:cs typeface="Source Serif Pro"/>
                <a:sym typeface="Source Serif Pro"/>
              </a:defRPr>
            </a:lvl7pPr>
            <a:lvl8pPr lvl="7" algn="ctr" rtl="0">
              <a:lnSpc>
                <a:spcPct val="100000"/>
              </a:lnSpc>
              <a:spcBef>
                <a:spcPts val="0"/>
              </a:spcBef>
              <a:spcAft>
                <a:spcPts val="0"/>
              </a:spcAft>
              <a:buNone/>
              <a:defRPr sz="1900" b="1">
                <a:latin typeface="Source Serif Pro"/>
                <a:ea typeface="Source Serif Pro"/>
                <a:cs typeface="Source Serif Pro"/>
                <a:sym typeface="Source Serif Pro"/>
              </a:defRPr>
            </a:lvl8pPr>
            <a:lvl9pPr lvl="8" algn="ctr" rtl="0">
              <a:lnSpc>
                <a:spcPct val="100000"/>
              </a:lnSpc>
              <a:spcBef>
                <a:spcPts val="0"/>
              </a:spcBef>
              <a:spcAft>
                <a:spcPts val="0"/>
              </a:spcAft>
              <a:buNone/>
              <a:defRPr sz="1900" b="1">
                <a:latin typeface="Source Serif Pro"/>
                <a:ea typeface="Source Serif Pro"/>
                <a:cs typeface="Source Serif Pro"/>
                <a:sym typeface="Source Serif Pro"/>
              </a:defRPr>
            </a:lvl9pPr>
          </a:lstStyle>
          <a:p>
            <a:endParaRPr/>
          </a:p>
        </p:txBody>
      </p:sp>
      <p:sp>
        <p:nvSpPr>
          <p:cNvPr id="156" name="Google Shape;156;p31"/>
          <p:cNvSpPr txBox="1">
            <a:spLocks noGrp="1"/>
          </p:cNvSpPr>
          <p:nvPr>
            <p:ph type="subTitle" idx="8"/>
          </p:nvPr>
        </p:nvSpPr>
        <p:spPr>
          <a:xfrm>
            <a:off x="6827408" y="3624850"/>
            <a:ext cx="1726800" cy="64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accent2"/>
                </a:solidFill>
              </a:defRPr>
            </a:lvl1pPr>
            <a:lvl2pPr lvl="1" algn="ctr" rtl="0">
              <a:lnSpc>
                <a:spcPct val="100000"/>
              </a:lnSpc>
              <a:spcBef>
                <a:spcPts val="1600"/>
              </a:spcBef>
              <a:spcAft>
                <a:spcPts val="0"/>
              </a:spcAft>
              <a:buNone/>
              <a:defRPr sz="1300">
                <a:solidFill>
                  <a:schemeClr val="accent2"/>
                </a:solidFill>
              </a:defRPr>
            </a:lvl2pPr>
            <a:lvl3pPr lvl="2" algn="ctr" rtl="0">
              <a:lnSpc>
                <a:spcPct val="100000"/>
              </a:lnSpc>
              <a:spcBef>
                <a:spcPts val="1600"/>
              </a:spcBef>
              <a:spcAft>
                <a:spcPts val="0"/>
              </a:spcAft>
              <a:buNone/>
              <a:defRPr sz="1300">
                <a:solidFill>
                  <a:schemeClr val="accent2"/>
                </a:solidFill>
              </a:defRPr>
            </a:lvl3pPr>
            <a:lvl4pPr lvl="3" algn="ctr" rtl="0">
              <a:lnSpc>
                <a:spcPct val="100000"/>
              </a:lnSpc>
              <a:spcBef>
                <a:spcPts val="1600"/>
              </a:spcBef>
              <a:spcAft>
                <a:spcPts val="0"/>
              </a:spcAft>
              <a:buNone/>
              <a:defRPr sz="1300">
                <a:solidFill>
                  <a:schemeClr val="accent2"/>
                </a:solidFill>
              </a:defRPr>
            </a:lvl4pPr>
            <a:lvl5pPr lvl="4" algn="ctr" rtl="0">
              <a:lnSpc>
                <a:spcPct val="100000"/>
              </a:lnSpc>
              <a:spcBef>
                <a:spcPts val="1600"/>
              </a:spcBef>
              <a:spcAft>
                <a:spcPts val="0"/>
              </a:spcAft>
              <a:buNone/>
              <a:defRPr sz="1300">
                <a:solidFill>
                  <a:schemeClr val="accent2"/>
                </a:solidFill>
              </a:defRPr>
            </a:lvl5pPr>
            <a:lvl6pPr lvl="5" algn="ctr" rtl="0">
              <a:lnSpc>
                <a:spcPct val="100000"/>
              </a:lnSpc>
              <a:spcBef>
                <a:spcPts val="1600"/>
              </a:spcBef>
              <a:spcAft>
                <a:spcPts val="0"/>
              </a:spcAft>
              <a:buNone/>
              <a:defRPr sz="1300">
                <a:solidFill>
                  <a:schemeClr val="accent2"/>
                </a:solidFill>
              </a:defRPr>
            </a:lvl6pPr>
            <a:lvl7pPr lvl="6" algn="ctr" rtl="0">
              <a:lnSpc>
                <a:spcPct val="100000"/>
              </a:lnSpc>
              <a:spcBef>
                <a:spcPts val="1600"/>
              </a:spcBef>
              <a:spcAft>
                <a:spcPts val="0"/>
              </a:spcAft>
              <a:buNone/>
              <a:defRPr sz="1300">
                <a:solidFill>
                  <a:schemeClr val="accent2"/>
                </a:solidFill>
              </a:defRPr>
            </a:lvl7pPr>
            <a:lvl8pPr lvl="7" algn="ctr" rtl="0">
              <a:lnSpc>
                <a:spcPct val="100000"/>
              </a:lnSpc>
              <a:spcBef>
                <a:spcPts val="1600"/>
              </a:spcBef>
              <a:spcAft>
                <a:spcPts val="0"/>
              </a:spcAft>
              <a:buNone/>
              <a:defRPr sz="1300">
                <a:solidFill>
                  <a:schemeClr val="accent2"/>
                </a:solidFill>
              </a:defRPr>
            </a:lvl8pPr>
            <a:lvl9pPr lvl="8" algn="ctr" rtl="0">
              <a:lnSpc>
                <a:spcPct val="100000"/>
              </a:lnSpc>
              <a:spcBef>
                <a:spcPts val="1600"/>
              </a:spcBef>
              <a:spcAft>
                <a:spcPts val="1600"/>
              </a:spcAft>
              <a:buNone/>
              <a:defRPr sz="1300">
                <a:solidFill>
                  <a:schemeClr val="accent2"/>
                </a:solidFill>
              </a:defRPr>
            </a:lvl9pPr>
          </a:lstStyle>
          <a:p>
            <a:endParaRPr/>
          </a:p>
        </p:txBody>
      </p:sp>
      <p:sp>
        <p:nvSpPr>
          <p:cNvPr id="157" name="Google Shape;157;p3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31"/>
          <p:cNvSpPr/>
          <p:nvPr/>
        </p:nvSpPr>
        <p:spPr>
          <a:xfrm rot="2058878">
            <a:off x="1169281" y="1396511"/>
            <a:ext cx="566013" cy="45374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rot="2474228">
            <a:off x="3297083" y="1396505"/>
            <a:ext cx="565984" cy="453722"/>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rot="2115914">
            <a:off x="5352447" y="1396502"/>
            <a:ext cx="565989" cy="45372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rot="1886540">
            <a:off x="7407805" y="1390511"/>
            <a:ext cx="566006" cy="45374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AND_BODY_3">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2194200" y="1876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1" name="Google Shape;71;p19"/>
          <p:cNvSpPr txBox="1">
            <a:spLocks noGrp="1"/>
          </p:cNvSpPr>
          <p:nvPr>
            <p:ph type="title"/>
          </p:nvPr>
        </p:nvSpPr>
        <p:spPr>
          <a:xfrm>
            <a:off x="1146850" y="803800"/>
            <a:ext cx="6850200" cy="125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
        <p:nvSpPr>
          <p:cNvPr id="72" name="Google Shape;72;p19"/>
          <p:cNvSpPr txBox="1"/>
          <p:nvPr/>
        </p:nvSpPr>
        <p:spPr>
          <a:xfrm>
            <a:off x="1630325" y="4098866"/>
            <a:ext cx="58833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lt1"/>
                </a:solidFill>
                <a:latin typeface="Open Sans"/>
                <a:ea typeface="Open Sans"/>
                <a:cs typeface="Open Sans"/>
                <a:sym typeface="Open Sans"/>
              </a:rPr>
              <a:t>CREDITS: This presentation template was created by </a:t>
            </a:r>
            <a:r>
              <a:rPr lang="en"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a:solidFill>
                  <a:schemeClr val="lt1"/>
                </a:solidFill>
                <a:latin typeface="Open Sans"/>
                <a:ea typeface="Open Sans"/>
                <a:cs typeface="Open Sans"/>
                <a:sym typeface="Open Sans"/>
              </a:rPr>
              <a:t>, including icons by </a:t>
            </a:r>
            <a:r>
              <a:rPr lang="en"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a:solidFill>
                  <a:schemeClr val="lt1"/>
                </a:solidFill>
                <a:latin typeface="Open Sans"/>
                <a:ea typeface="Open Sans"/>
                <a:cs typeface="Open Sans"/>
                <a:sym typeface="Open Sans"/>
              </a:rPr>
              <a:t>, and infographics &amp; images by </a:t>
            </a:r>
            <a:r>
              <a:rPr lang="en"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b="1">
              <a:solidFill>
                <a:schemeClr val="lt1"/>
              </a:solidFill>
              <a:latin typeface="Open Sans"/>
              <a:ea typeface="Open Sans"/>
              <a:cs typeface="Open Sans"/>
              <a:sym typeface="Open Sans"/>
            </a:endParaRPr>
          </a:p>
        </p:txBody>
      </p:sp>
      <p:sp>
        <p:nvSpPr>
          <p:cNvPr id="73" name="Google Shape;73;p19"/>
          <p:cNvSpPr txBox="1">
            <a:spLocks noGrp="1"/>
          </p:cNvSpPr>
          <p:nvPr>
            <p:ph type="subTitle" idx="2"/>
          </p:nvPr>
        </p:nvSpPr>
        <p:spPr>
          <a:xfrm>
            <a:off x="2194200" y="2388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74"/>
        <p:cNvGrpSpPr/>
        <p:nvPr/>
      </p:nvGrpSpPr>
      <p:grpSpPr>
        <a:xfrm>
          <a:off x="0" y="0"/>
          <a:ext cx="0" cy="0"/>
          <a:chOff x="0" y="0"/>
          <a:chExt cx="0" cy="0"/>
        </a:xfrm>
      </p:grpSpPr>
      <p:sp>
        <p:nvSpPr>
          <p:cNvPr id="75" name="Google Shape;75;p20"/>
          <p:cNvSpPr txBox="1">
            <a:spLocks noGrp="1"/>
          </p:cNvSpPr>
          <p:nvPr>
            <p:ph type="subTitle" idx="1"/>
          </p:nvPr>
        </p:nvSpPr>
        <p:spPr>
          <a:xfrm>
            <a:off x="2164775" y="2862413"/>
            <a:ext cx="4749300" cy="7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6" name="Google Shape;76;p20"/>
          <p:cNvSpPr txBox="1">
            <a:spLocks noGrp="1"/>
          </p:cNvSpPr>
          <p:nvPr>
            <p:ph type="title"/>
          </p:nvPr>
        </p:nvSpPr>
        <p:spPr>
          <a:xfrm>
            <a:off x="1523114" y="1549389"/>
            <a:ext cx="6104400" cy="1199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700">
                <a:solidFill>
                  <a:schemeClr val="dk2"/>
                </a:solidFill>
              </a:defRPr>
            </a:lvl1pPr>
            <a:lvl2pPr lvl="1" algn="ctr" rtl="0">
              <a:spcBef>
                <a:spcPts val="0"/>
              </a:spcBef>
              <a:spcAft>
                <a:spcPts val="0"/>
              </a:spcAft>
              <a:buNone/>
              <a:defRPr sz="3700">
                <a:solidFill>
                  <a:schemeClr val="dk2"/>
                </a:solidFill>
              </a:defRPr>
            </a:lvl2pPr>
            <a:lvl3pPr lvl="2" algn="ctr" rtl="0">
              <a:spcBef>
                <a:spcPts val="0"/>
              </a:spcBef>
              <a:spcAft>
                <a:spcPts val="0"/>
              </a:spcAft>
              <a:buNone/>
              <a:defRPr sz="3700">
                <a:solidFill>
                  <a:schemeClr val="dk2"/>
                </a:solidFill>
              </a:defRPr>
            </a:lvl3pPr>
            <a:lvl4pPr lvl="3" algn="ctr" rtl="0">
              <a:spcBef>
                <a:spcPts val="0"/>
              </a:spcBef>
              <a:spcAft>
                <a:spcPts val="0"/>
              </a:spcAft>
              <a:buNone/>
              <a:defRPr sz="3700">
                <a:solidFill>
                  <a:schemeClr val="dk2"/>
                </a:solidFill>
              </a:defRPr>
            </a:lvl4pPr>
            <a:lvl5pPr lvl="4" algn="ctr" rtl="0">
              <a:spcBef>
                <a:spcPts val="0"/>
              </a:spcBef>
              <a:spcAft>
                <a:spcPts val="0"/>
              </a:spcAft>
              <a:buNone/>
              <a:defRPr sz="3700">
                <a:solidFill>
                  <a:schemeClr val="dk2"/>
                </a:solidFill>
              </a:defRPr>
            </a:lvl5pPr>
            <a:lvl6pPr lvl="5" algn="ctr" rtl="0">
              <a:spcBef>
                <a:spcPts val="0"/>
              </a:spcBef>
              <a:spcAft>
                <a:spcPts val="0"/>
              </a:spcAft>
              <a:buNone/>
              <a:defRPr sz="3700">
                <a:solidFill>
                  <a:schemeClr val="dk2"/>
                </a:solidFill>
              </a:defRPr>
            </a:lvl6pPr>
            <a:lvl7pPr lvl="6" algn="ctr" rtl="0">
              <a:spcBef>
                <a:spcPts val="0"/>
              </a:spcBef>
              <a:spcAft>
                <a:spcPts val="0"/>
              </a:spcAft>
              <a:buNone/>
              <a:defRPr sz="3700">
                <a:solidFill>
                  <a:schemeClr val="dk2"/>
                </a:solidFill>
              </a:defRPr>
            </a:lvl7pPr>
            <a:lvl8pPr lvl="7" algn="ctr" rtl="0">
              <a:spcBef>
                <a:spcPts val="0"/>
              </a:spcBef>
              <a:spcAft>
                <a:spcPts val="0"/>
              </a:spcAft>
              <a:buNone/>
              <a:defRPr sz="3700">
                <a:solidFill>
                  <a:schemeClr val="dk2"/>
                </a:solidFill>
              </a:defRPr>
            </a:lvl8pPr>
            <a:lvl9pPr lvl="8" algn="ctr" rtl="0">
              <a:spcBef>
                <a:spcPts val="0"/>
              </a:spcBef>
              <a:spcAft>
                <a:spcPts val="0"/>
              </a:spcAft>
              <a:buNone/>
              <a:defRPr sz="37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7"/>
        <p:cNvGrpSpPr/>
        <p:nvPr/>
      </p:nvGrpSpPr>
      <p:grpSpPr>
        <a:xfrm>
          <a:off x="0" y="0"/>
          <a:ext cx="0" cy="0"/>
          <a:chOff x="0" y="0"/>
          <a:chExt cx="0" cy="0"/>
        </a:xfrm>
      </p:grpSpPr>
      <p:sp>
        <p:nvSpPr>
          <p:cNvPr id="78" name="Google Shape;78;p21"/>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1"/>
          <p:cNvSpPr txBox="1">
            <a:spLocks noGrp="1"/>
          </p:cNvSpPr>
          <p:nvPr>
            <p:ph type="title"/>
          </p:nvPr>
        </p:nvSpPr>
        <p:spPr>
          <a:xfrm>
            <a:off x="713225" y="276100"/>
            <a:ext cx="385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
        <p:cNvGrpSpPr/>
        <p:nvPr/>
      </p:nvGrpSpPr>
      <p:grpSpPr>
        <a:xfrm>
          <a:off x="0" y="0"/>
          <a:ext cx="0" cy="0"/>
          <a:chOff x="0" y="0"/>
          <a:chExt cx="0" cy="0"/>
        </a:xfrm>
      </p:grpSpPr>
      <p:sp>
        <p:nvSpPr>
          <p:cNvPr id="81" name="Google Shape;81;p22"/>
          <p:cNvSpPr txBox="1">
            <a:spLocks noGrp="1"/>
          </p:cNvSpPr>
          <p:nvPr>
            <p:ph type="subTitle" idx="1"/>
          </p:nvPr>
        </p:nvSpPr>
        <p:spPr>
          <a:xfrm>
            <a:off x="2656475" y="1894997"/>
            <a:ext cx="5774100" cy="21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accent2"/>
                </a:solidFill>
              </a:defRPr>
            </a:lvl1pPr>
            <a:lvl2pPr lvl="1" rtl="0">
              <a:lnSpc>
                <a:spcPct val="100000"/>
              </a:lnSpc>
              <a:spcBef>
                <a:spcPts val="0"/>
              </a:spcBef>
              <a:spcAft>
                <a:spcPts val="0"/>
              </a:spcAft>
              <a:buNone/>
              <a:defRPr sz="1500">
                <a:solidFill>
                  <a:schemeClr val="accent2"/>
                </a:solidFill>
              </a:defRPr>
            </a:lvl2pPr>
            <a:lvl3pPr lvl="2" rtl="0">
              <a:lnSpc>
                <a:spcPct val="100000"/>
              </a:lnSpc>
              <a:spcBef>
                <a:spcPts val="0"/>
              </a:spcBef>
              <a:spcAft>
                <a:spcPts val="0"/>
              </a:spcAft>
              <a:buNone/>
              <a:defRPr sz="1500">
                <a:solidFill>
                  <a:schemeClr val="accent2"/>
                </a:solidFill>
              </a:defRPr>
            </a:lvl3pPr>
            <a:lvl4pPr lvl="3" rtl="0">
              <a:lnSpc>
                <a:spcPct val="100000"/>
              </a:lnSpc>
              <a:spcBef>
                <a:spcPts val="0"/>
              </a:spcBef>
              <a:spcAft>
                <a:spcPts val="0"/>
              </a:spcAft>
              <a:buNone/>
              <a:defRPr sz="1500">
                <a:solidFill>
                  <a:schemeClr val="accent2"/>
                </a:solidFill>
              </a:defRPr>
            </a:lvl4pPr>
            <a:lvl5pPr lvl="4" rtl="0">
              <a:lnSpc>
                <a:spcPct val="100000"/>
              </a:lnSpc>
              <a:spcBef>
                <a:spcPts val="0"/>
              </a:spcBef>
              <a:spcAft>
                <a:spcPts val="0"/>
              </a:spcAft>
              <a:buNone/>
              <a:defRPr sz="1500">
                <a:solidFill>
                  <a:schemeClr val="accent2"/>
                </a:solidFill>
              </a:defRPr>
            </a:lvl5pPr>
            <a:lvl6pPr lvl="5" rtl="0">
              <a:lnSpc>
                <a:spcPct val="100000"/>
              </a:lnSpc>
              <a:spcBef>
                <a:spcPts val="0"/>
              </a:spcBef>
              <a:spcAft>
                <a:spcPts val="0"/>
              </a:spcAft>
              <a:buNone/>
              <a:defRPr sz="1500">
                <a:solidFill>
                  <a:schemeClr val="accent2"/>
                </a:solidFill>
              </a:defRPr>
            </a:lvl6pPr>
            <a:lvl7pPr lvl="6" rtl="0">
              <a:lnSpc>
                <a:spcPct val="100000"/>
              </a:lnSpc>
              <a:spcBef>
                <a:spcPts val="0"/>
              </a:spcBef>
              <a:spcAft>
                <a:spcPts val="0"/>
              </a:spcAft>
              <a:buNone/>
              <a:defRPr sz="1500">
                <a:solidFill>
                  <a:schemeClr val="accent2"/>
                </a:solidFill>
              </a:defRPr>
            </a:lvl7pPr>
            <a:lvl8pPr lvl="7" rtl="0">
              <a:lnSpc>
                <a:spcPct val="100000"/>
              </a:lnSpc>
              <a:spcBef>
                <a:spcPts val="0"/>
              </a:spcBef>
              <a:spcAft>
                <a:spcPts val="0"/>
              </a:spcAft>
              <a:buNone/>
              <a:defRPr sz="1500">
                <a:solidFill>
                  <a:schemeClr val="accent2"/>
                </a:solidFill>
              </a:defRPr>
            </a:lvl8pPr>
            <a:lvl9pPr lvl="8" rtl="0">
              <a:lnSpc>
                <a:spcPct val="100000"/>
              </a:lnSpc>
              <a:spcBef>
                <a:spcPts val="0"/>
              </a:spcBef>
              <a:spcAft>
                <a:spcPts val="0"/>
              </a:spcAft>
              <a:buNone/>
              <a:defRPr sz="1500">
                <a:solidFill>
                  <a:schemeClr val="accent2"/>
                </a:solidFill>
              </a:defRPr>
            </a:lvl9pPr>
          </a:lstStyle>
          <a:p>
            <a:endParaRPr/>
          </a:p>
        </p:txBody>
      </p:sp>
      <p:sp>
        <p:nvSpPr>
          <p:cNvPr id="82" name="Google Shape;82;p22"/>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795825" y="2422225"/>
            <a:ext cx="3552300" cy="8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7" name="Google Shape;97;p25"/>
          <p:cNvSpPr txBox="1">
            <a:spLocks noGrp="1"/>
          </p:cNvSpPr>
          <p:nvPr>
            <p:ph type="subTitle" idx="1"/>
          </p:nvPr>
        </p:nvSpPr>
        <p:spPr>
          <a:xfrm>
            <a:off x="3045348" y="3175475"/>
            <a:ext cx="3057300" cy="8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 id="2147483665" r:id="rId5"/>
    <p:sldLayoutId id="2147483666" r:id="rId6"/>
    <p:sldLayoutId id="2147483667" r:id="rId7"/>
    <p:sldLayoutId id="2147483668" r:id="rId8"/>
    <p:sldLayoutId id="2147483671" r:id="rId9"/>
    <p:sldLayoutId id="2147483672" r:id="rId10"/>
    <p:sldLayoutId id="2147483673"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gisgeography.com/sentinel-2-bands-combinatio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mdpi.com/2076-3417/12/19/1007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www.ucsusa.org/resources/infographic-wildfires-and-climate-change" TargetMode="External"/><Relationship Id="rId4" Type="http://schemas.openxmlformats.org/officeDocument/2006/relationships/chart" Target="../charts/chart1.xml"/><Relationship Id="rId9" Type="http://schemas.openxmlformats.org/officeDocument/2006/relationships/hyperlink" Target="https://www.copernicus.eu/sites/default/files/Brochure_Copernicus_2019%20updated_0.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11700" y="1453432"/>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400" b="1" dirty="0"/>
              <a:t>Mid-Project Demonstration: Burnt area detection with satellite imagery</a:t>
            </a:r>
            <a:endParaRPr sz="5400" b="1" dirty="0"/>
          </a:p>
        </p:txBody>
      </p:sp>
      <p:sp>
        <p:nvSpPr>
          <p:cNvPr id="183" name="Google Shape;183;p35"/>
          <p:cNvSpPr txBox="1">
            <a:spLocks noGrp="1"/>
          </p:cNvSpPr>
          <p:nvPr>
            <p:ph type="subTitle" idx="1"/>
          </p:nvPr>
        </p:nvSpPr>
        <p:spPr>
          <a:xfrm>
            <a:off x="311700" y="3869986"/>
            <a:ext cx="8520600" cy="4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By </a:t>
            </a:r>
            <a:r>
              <a:rPr lang="en-GB" sz="1200" b="1" dirty="0"/>
              <a:t>Jovan Radan [jor75]</a:t>
            </a:r>
          </a:p>
          <a:p>
            <a:pPr marL="0" lvl="0" indent="0" algn="ctr" rtl="0">
              <a:spcBef>
                <a:spcPts val="0"/>
              </a:spcBef>
              <a:spcAft>
                <a:spcPts val="0"/>
              </a:spcAft>
              <a:buNone/>
            </a:pPr>
            <a:r>
              <a:rPr lang="en-GB" sz="1200" dirty="0"/>
              <a:t>Supervisor </a:t>
            </a:r>
            <a:r>
              <a:rPr lang="en-GB" sz="1200" b="1" dirty="0" err="1"/>
              <a:t>Natthakan</a:t>
            </a:r>
            <a:r>
              <a:rPr lang="en-GB" sz="1200" b="1" dirty="0"/>
              <a:t> </a:t>
            </a:r>
            <a:r>
              <a:rPr lang="en-GB" sz="1200" b="1" dirty="0" err="1"/>
              <a:t>Iam</a:t>
            </a:r>
            <a:r>
              <a:rPr lang="en-GB" sz="1200" b="1" dirty="0"/>
              <a:t>-On [nai7]</a:t>
            </a:r>
          </a:p>
          <a:p>
            <a:pPr marL="0" lvl="0" indent="0" algn="ctr" rtl="0">
              <a:spcBef>
                <a:spcPts val="0"/>
              </a:spcBef>
              <a:spcAft>
                <a:spcPts val="0"/>
              </a:spcAft>
              <a:buNone/>
            </a:pPr>
            <a:r>
              <a:rPr lang="en-GB" sz="1200" dirty="0"/>
              <a:t>Second Marker </a:t>
            </a:r>
            <a:r>
              <a:rPr lang="en-GB" sz="1200" b="1" dirty="0"/>
              <a:t>Faisal Rezwan [far8]</a:t>
            </a:r>
          </a:p>
          <a:p>
            <a:pPr marL="0" lvl="0" indent="0" algn="ctr" rtl="0">
              <a:spcBef>
                <a:spcPts val="0"/>
              </a:spcBef>
              <a:spcAft>
                <a:spcPts val="0"/>
              </a:spcAft>
              <a:buNone/>
            </a:pPr>
            <a:r>
              <a:rPr lang="en-GB" sz="1200" dirty="0"/>
              <a:t>Aberystwyth University </a:t>
            </a:r>
          </a:p>
          <a:p>
            <a:pPr marL="0" lvl="0" indent="0" algn="ctr" rtl="0">
              <a:spcBef>
                <a:spcPts val="0"/>
              </a:spcBef>
              <a:spcAft>
                <a:spcPts val="0"/>
              </a:spcAft>
              <a:buNone/>
            </a:pPr>
            <a:r>
              <a:rPr lang="en-GB" sz="1200" dirty="0"/>
              <a:t>Degree Scheme: GG47 – BSc, Computer Science and Artificial Intelligence (with integrated year in industry)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0"/>
          <p:cNvSpPr/>
          <p:nvPr/>
        </p:nvSpPr>
        <p:spPr>
          <a:xfrm>
            <a:off x="2674750" y="670525"/>
            <a:ext cx="3794400" cy="380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txBox="1">
            <a:spLocks noGrp="1"/>
          </p:cNvSpPr>
          <p:nvPr>
            <p:ph type="title"/>
          </p:nvPr>
        </p:nvSpPr>
        <p:spPr>
          <a:xfrm>
            <a:off x="2795800" y="2755223"/>
            <a:ext cx="3552300" cy="8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Sentinel-2 Information</a:t>
            </a:r>
          </a:p>
        </p:txBody>
      </p:sp>
      <p:pic>
        <p:nvPicPr>
          <p:cNvPr id="230" name="Google Shape;230;p40"/>
          <p:cNvPicPr preferRelativeResize="0"/>
          <p:nvPr/>
        </p:nvPicPr>
        <p:blipFill rotWithShape="1">
          <a:blip r:embed="rId3">
            <a:alphaModFix/>
          </a:blip>
          <a:srcRect l="42802" t="21727" r="42629" b="52085"/>
          <a:stretch/>
        </p:blipFill>
        <p:spPr>
          <a:xfrm>
            <a:off x="3907244" y="1041278"/>
            <a:ext cx="1332300" cy="1347000"/>
          </a:xfrm>
          <a:prstGeom prst="ellipse">
            <a:avLst/>
          </a:prstGeom>
          <a:noFill/>
          <a:ln>
            <a:noFill/>
          </a:ln>
        </p:spPr>
      </p:pic>
      <p:sp>
        <p:nvSpPr>
          <p:cNvPr id="231" name="Google Shape;231;p40"/>
          <p:cNvSpPr txBox="1">
            <a:spLocks noGrp="1"/>
          </p:cNvSpPr>
          <p:nvPr>
            <p:ph type="subTitle" idx="1"/>
          </p:nvPr>
        </p:nvSpPr>
        <p:spPr>
          <a:xfrm>
            <a:off x="3043300" y="3398631"/>
            <a:ext cx="30573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dirty="0"/>
              <a:t>Combinations, Bands, Burnt area methods</a:t>
            </a:r>
          </a:p>
        </p:txBody>
      </p:sp>
    </p:spTree>
    <p:extLst>
      <p:ext uri="{BB962C8B-B14F-4D97-AF65-F5344CB8AC3E}">
        <p14:creationId xmlns:p14="http://schemas.microsoft.com/office/powerpoint/2010/main" val="409381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l="328" t="2691" b="24949"/>
          <a:stretch/>
        </p:blipFill>
        <p:spPr>
          <a:xfrm>
            <a:off x="-8" y="887498"/>
            <a:ext cx="9143998" cy="4432549"/>
          </a:xfrm>
          <a:prstGeom prst="rect">
            <a:avLst/>
          </a:prstGeom>
          <a:noFill/>
          <a:ln>
            <a:noFill/>
          </a:ln>
        </p:spPr>
      </p:pic>
      <p:sp>
        <p:nvSpPr>
          <p:cNvPr id="212" name="Google Shape;212;p38"/>
          <p:cNvSpPr/>
          <p:nvPr/>
        </p:nvSpPr>
        <p:spPr>
          <a:xfrm>
            <a:off x="524700" y="1444550"/>
            <a:ext cx="8094600" cy="316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8"/>
          <p:cNvSpPr txBox="1">
            <a:spLocks noGrp="1"/>
          </p:cNvSpPr>
          <p:nvPr>
            <p:ph type="subTitle" idx="1"/>
          </p:nvPr>
        </p:nvSpPr>
        <p:spPr>
          <a:xfrm>
            <a:off x="542737" y="1444729"/>
            <a:ext cx="8073324" cy="3144483"/>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GB" sz="1200" dirty="0"/>
              <a:t>Sentinel-2 carries a Multi-Spectral Imager (MSI), which has 13 sensors to deliver bands ranging from 10-60 meters in pixel size. </a:t>
            </a:r>
          </a:p>
          <a:p>
            <a:pPr marL="285750" lvl="0" indent="-285750" algn="l" rtl="0">
              <a:spcBef>
                <a:spcPts val="0"/>
              </a:spcBef>
              <a:spcAft>
                <a:spcPts val="0"/>
              </a:spcAft>
              <a:buFont typeface="Arial" panose="020B0604020202020204" pitchFamily="34" charset="0"/>
              <a:buChar char="•"/>
            </a:pPr>
            <a:endParaRPr lang="en-GB" sz="1200" dirty="0"/>
          </a:p>
          <a:p>
            <a:pPr marL="285750" lvl="0" indent="-285750" algn="l" rtl="0">
              <a:spcBef>
                <a:spcPts val="0"/>
              </a:spcBef>
              <a:spcAft>
                <a:spcPts val="0"/>
              </a:spcAft>
              <a:buFont typeface="Arial" panose="020B0604020202020204" pitchFamily="34" charset="0"/>
              <a:buChar char="•"/>
            </a:pPr>
            <a:r>
              <a:rPr lang="en-GB" sz="1200" dirty="0"/>
              <a:t>Used to better understand the feature in imagery. We extract specific info from an image. For example, there are band combinations that highlight geologic, agriculture, or vegetation features in images. </a:t>
            </a:r>
          </a:p>
          <a:p>
            <a:pPr marL="285750" lvl="0" indent="-285750" algn="l" rtl="0">
              <a:spcBef>
                <a:spcPts val="0"/>
              </a:spcBef>
              <a:spcAft>
                <a:spcPts val="0"/>
              </a:spcAft>
              <a:buFont typeface="Arial" panose="020B0604020202020204" pitchFamily="34" charset="0"/>
              <a:buChar char="•"/>
            </a:pPr>
            <a:endParaRPr lang="en-GB" sz="1200" dirty="0"/>
          </a:p>
          <a:p>
            <a:pPr marL="285750" lvl="0" indent="-285750" algn="l" rtl="0">
              <a:spcBef>
                <a:spcPts val="0"/>
              </a:spcBef>
              <a:spcAft>
                <a:spcPts val="0"/>
              </a:spcAft>
              <a:buFont typeface="Arial" panose="020B0604020202020204" pitchFamily="34" charset="0"/>
              <a:buChar char="•"/>
            </a:pPr>
            <a:r>
              <a:rPr lang="en-GB" sz="1200" dirty="0"/>
              <a:t>The best band combinations to use for burnt area detection would be:</a:t>
            </a:r>
          </a:p>
          <a:p>
            <a:pPr marL="742950" lvl="1" indent="-285750">
              <a:buFont typeface="Arial" panose="020B0604020202020204" pitchFamily="34" charset="0"/>
              <a:buChar char="•"/>
            </a:pPr>
            <a:r>
              <a:rPr lang="en-GB" sz="1200" dirty="0"/>
              <a:t>“Short-wave infrared”</a:t>
            </a:r>
          </a:p>
          <a:p>
            <a:pPr marL="742950" lvl="1" indent="-285750">
              <a:buFont typeface="Arial" panose="020B0604020202020204" pitchFamily="34" charset="0"/>
              <a:buChar char="•"/>
            </a:pPr>
            <a:r>
              <a:rPr lang="en-GB" sz="1200" dirty="0"/>
              <a:t>“Agriculture” </a:t>
            </a:r>
          </a:p>
          <a:p>
            <a:pPr marL="742950" lvl="1" indent="-285750">
              <a:buFont typeface="Arial" panose="020B0604020202020204" pitchFamily="34" charset="0"/>
              <a:buChar char="•"/>
            </a:pPr>
            <a:r>
              <a:rPr lang="en-GB" sz="1200" dirty="0"/>
              <a:t>“Geology”</a:t>
            </a:r>
            <a:endParaRPr lang="en-GB" sz="1200" strike="sngStrike" dirty="0"/>
          </a:p>
          <a:p>
            <a:pPr marL="742950" lvl="1" indent="-285750">
              <a:buFont typeface="Arial" panose="020B0604020202020204" pitchFamily="34" charset="0"/>
              <a:buChar char="•"/>
            </a:pPr>
            <a:r>
              <a:rPr lang="en-GB" sz="1200" dirty="0"/>
              <a:t>“Vegetation Index”</a:t>
            </a:r>
            <a:endParaRPr lang="en-GB" sz="1200" strike="sngStrike" dirty="0"/>
          </a:p>
          <a:p>
            <a:pPr marL="742950" lvl="1" indent="-285750">
              <a:buFont typeface="Arial" panose="020B0604020202020204" pitchFamily="34" charset="0"/>
              <a:buChar char="•"/>
            </a:pPr>
            <a:r>
              <a:rPr lang="en-GB" sz="1200" dirty="0"/>
              <a:t>“Moisture Index” </a:t>
            </a:r>
          </a:p>
          <a:p>
            <a:pPr marL="742950" lvl="1" indent="-285750">
              <a:buFont typeface="Arial" panose="020B0604020202020204" pitchFamily="34" charset="0"/>
              <a:buChar char="•"/>
            </a:pPr>
            <a:endParaRPr lang="en-GB" sz="1200" dirty="0"/>
          </a:p>
          <a:p>
            <a:pPr marL="0" indent="0"/>
            <a:r>
              <a:rPr lang="en-GB" sz="1050" dirty="0"/>
              <a:t>Referring to</a:t>
            </a:r>
            <a:r>
              <a:rPr lang="en-GB" sz="1050" dirty="0">
                <a:hlinkClick r:id="rId4"/>
              </a:rPr>
              <a:t>Sentinel 2 Bands and Combinations - GIS Geography</a:t>
            </a:r>
          </a:p>
          <a:p>
            <a:pPr marL="0" indent="0"/>
            <a:endParaRPr lang="en-GB" sz="1050" dirty="0">
              <a:solidFill>
                <a:srgbClr val="02734A"/>
              </a:solidFill>
            </a:endParaRPr>
          </a:p>
        </p:txBody>
      </p:sp>
      <p:sp>
        <p:nvSpPr>
          <p:cNvPr id="214" name="Google Shape;214;p38"/>
          <p:cNvSpPr txBox="1">
            <a:spLocks noGrp="1"/>
          </p:cNvSpPr>
          <p:nvPr>
            <p:ph type="title"/>
          </p:nvPr>
        </p:nvSpPr>
        <p:spPr>
          <a:xfrm>
            <a:off x="554056" y="287902"/>
            <a:ext cx="8035870" cy="572700"/>
          </a:xfrm>
          <a:prstGeom prst="rect">
            <a:avLst/>
          </a:prstGeom>
        </p:spPr>
        <p:txBody>
          <a:bodyPr spcFirstLastPara="1" wrap="square" lIns="91425" tIns="91425" rIns="91425" bIns="91425" anchor="t" anchorCtr="0">
            <a:noAutofit/>
          </a:bodyPr>
          <a:lstStyle/>
          <a:p>
            <a:r>
              <a:rPr lang="en-GB" sz="2400" dirty="0"/>
              <a:t>Sentinel-2 Information – Bands &amp; Combinations  </a:t>
            </a:r>
            <a:endParaRPr lang="en-US" sz="2400"/>
          </a:p>
        </p:txBody>
      </p:sp>
      <p:sp>
        <p:nvSpPr>
          <p:cNvPr id="216" name="Google Shape;216;p38"/>
          <p:cNvSpPr/>
          <p:nvPr/>
        </p:nvSpPr>
        <p:spPr>
          <a:xfrm rot="882112">
            <a:off x="348053" y="1326431"/>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rot="882112">
            <a:off x="8147741" y="4295906"/>
            <a:ext cx="566074" cy="453794"/>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4"/>
          <p:cNvPicPr preferRelativeResize="0"/>
          <p:nvPr/>
        </p:nvPicPr>
        <p:blipFill rotWithShape="1">
          <a:blip r:embed="rId3">
            <a:alphaModFix/>
          </a:blip>
          <a:srcRect l="53500" t="23736" r="12838" b="15756"/>
          <a:stretch/>
        </p:blipFill>
        <p:spPr>
          <a:xfrm>
            <a:off x="2589250" y="1426681"/>
            <a:ext cx="1406398" cy="1434113"/>
          </a:xfrm>
          <a:prstGeom prst="ellipse">
            <a:avLst/>
          </a:prstGeom>
          <a:noFill/>
          <a:ln>
            <a:noFill/>
          </a:ln>
        </p:spPr>
      </p:pic>
      <p:sp>
        <p:nvSpPr>
          <p:cNvPr id="434" name="Google Shape;434;p54"/>
          <p:cNvSpPr/>
          <p:nvPr/>
        </p:nvSpPr>
        <p:spPr>
          <a:xfrm>
            <a:off x="2589250" y="1432373"/>
            <a:ext cx="1406398" cy="1423052"/>
          </a:xfrm>
          <a:prstGeom prst="pie">
            <a:avLst>
              <a:gd name="adj1" fmla="val 0"/>
              <a:gd name="adj2" fmla="val 536985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pic>
        <p:nvPicPr>
          <p:cNvPr id="435" name="Google Shape;435;p54"/>
          <p:cNvPicPr preferRelativeResize="0"/>
          <p:nvPr/>
        </p:nvPicPr>
        <p:blipFill rotWithShape="1">
          <a:blip r:embed="rId3">
            <a:alphaModFix/>
          </a:blip>
          <a:srcRect l="42725" t="22023" r="42706" b="51789"/>
          <a:stretch/>
        </p:blipFill>
        <p:spPr>
          <a:xfrm>
            <a:off x="5368456" y="1403648"/>
            <a:ext cx="1407453" cy="1434113"/>
          </a:xfrm>
          <a:prstGeom prst="ellipse">
            <a:avLst/>
          </a:prstGeom>
          <a:noFill/>
          <a:ln>
            <a:noFill/>
          </a:ln>
        </p:spPr>
      </p:pic>
      <p:sp>
        <p:nvSpPr>
          <p:cNvPr id="436" name="Google Shape;436;p54"/>
          <p:cNvSpPr/>
          <p:nvPr/>
        </p:nvSpPr>
        <p:spPr>
          <a:xfrm>
            <a:off x="5303542" y="1361533"/>
            <a:ext cx="1477447" cy="1499261"/>
          </a:xfrm>
          <a:prstGeom prst="pie">
            <a:avLst>
              <a:gd name="adj1" fmla="val 0"/>
              <a:gd name="adj2" fmla="val 404782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pic>
        <p:nvPicPr>
          <p:cNvPr id="437" name="Google Shape;437;p54"/>
          <p:cNvPicPr preferRelativeResize="0"/>
          <p:nvPr/>
        </p:nvPicPr>
        <p:blipFill rotWithShape="1">
          <a:blip r:embed="rId3">
            <a:alphaModFix/>
          </a:blip>
          <a:srcRect l="42796" t="21727" r="42634" b="52085"/>
          <a:stretch/>
        </p:blipFill>
        <p:spPr>
          <a:xfrm>
            <a:off x="7510173" y="1459932"/>
            <a:ext cx="1407453" cy="1427855"/>
          </a:xfrm>
          <a:prstGeom prst="ellipse">
            <a:avLst/>
          </a:prstGeom>
          <a:noFill/>
          <a:ln>
            <a:noFill/>
          </a:ln>
        </p:spPr>
      </p:pic>
      <p:sp>
        <p:nvSpPr>
          <p:cNvPr id="438" name="Google Shape;438;p54"/>
          <p:cNvSpPr/>
          <p:nvPr/>
        </p:nvSpPr>
        <p:spPr>
          <a:xfrm>
            <a:off x="7510173" y="1459933"/>
            <a:ext cx="1407453" cy="1427855"/>
          </a:xfrm>
          <a:prstGeom prst="pie">
            <a:avLst>
              <a:gd name="adj1" fmla="val 0"/>
              <a:gd name="adj2" fmla="val 1308556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439" name="Google Shape;439;p54"/>
          <p:cNvSpPr txBox="1">
            <a:spLocks noGrp="1"/>
          </p:cNvSpPr>
          <p:nvPr>
            <p:ph type="title"/>
          </p:nvPr>
        </p:nvSpPr>
        <p:spPr>
          <a:xfrm>
            <a:off x="2493210" y="2929561"/>
            <a:ext cx="1680016"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Spectral Indices</a:t>
            </a:r>
          </a:p>
        </p:txBody>
      </p:sp>
      <p:sp>
        <p:nvSpPr>
          <p:cNvPr id="440" name="Google Shape;440;p54"/>
          <p:cNvSpPr txBox="1">
            <a:spLocks noGrp="1"/>
          </p:cNvSpPr>
          <p:nvPr>
            <p:ph type="title" idx="2"/>
          </p:nvPr>
        </p:nvSpPr>
        <p:spPr>
          <a:xfrm>
            <a:off x="5298462" y="2904878"/>
            <a:ext cx="1547443" cy="5199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Multi-Temporal Satellite Imagery</a:t>
            </a:r>
            <a:endParaRPr sz="1100" dirty="0"/>
          </a:p>
        </p:txBody>
      </p:sp>
      <p:sp>
        <p:nvSpPr>
          <p:cNvPr id="441" name="Google Shape;441;p54"/>
          <p:cNvSpPr txBox="1">
            <a:spLocks noGrp="1"/>
          </p:cNvSpPr>
          <p:nvPr>
            <p:ph type="title" idx="3"/>
          </p:nvPr>
        </p:nvSpPr>
        <p:spPr>
          <a:xfrm>
            <a:off x="7438246" y="2932002"/>
            <a:ext cx="1547443" cy="526200"/>
          </a:xfrm>
          <a:prstGeom prst="rect">
            <a:avLst/>
          </a:prstGeom>
        </p:spPr>
        <p:txBody>
          <a:bodyPr spcFirstLastPara="1" wrap="square" lIns="91425" tIns="91425" rIns="91425" bIns="91425" anchor="ctr" anchorCtr="0">
            <a:noAutofit/>
          </a:bodyPr>
          <a:lstStyle/>
          <a:p>
            <a:r>
              <a:rPr lang="en-GB" sz="1100" dirty="0"/>
              <a:t>Deep Learning Models</a:t>
            </a:r>
          </a:p>
        </p:txBody>
      </p:sp>
      <p:sp>
        <p:nvSpPr>
          <p:cNvPr id="442" name="Google Shape;442;p54"/>
          <p:cNvSpPr txBox="1">
            <a:spLocks noGrp="1"/>
          </p:cNvSpPr>
          <p:nvPr>
            <p:ph type="subTitle" idx="1"/>
          </p:nvPr>
        </p:nvSpPr>
        <p:spPr>
          <a:xfrm>
            <a:off x="6889869" y="3482890"/>
            <a:ext cx="2254132" cy="1660609"/>
          </a:xfrm>
          <a:prstGeom prst="rect">
            <a:avLst/>
          </a:prstGeom>
        </p:spPr>
        <p:txBody>
          <a:bodyPr spcFirstLastPara="1" wrap="square" lIns="91425" tIns="91425" rIns="91425" bIns="91425" anchor="t" anchorCtr="0">
            <a:noAutofit/>
          </a:bodyPr>
          <a:lstStyle/>
          <a:p>
            <a:pPr marL="0" indent="0" algn="r"/>
            <a:r>
              <a:rPr lang="en-GB" sz="700" dirty="0">
                <a:solidFill>
                  <a:schemeClr val="accent2"/>
                </a:solidFill>
              </a:rPr>
              <a:t>Which is what we talked about in our objective. </a:t>
            </a:r>
            <a:endParaRPr lang="en-US" sz="700" dirty="0">
              <a:solidFill>
                <a:schemeClr val="accent2"/>
              </a:solidFill>
            </a:endParaRPr>
          </a:p>
        </p:txBody>
      </p:sp>
      <p:sp>
        <p:nvSpPr>
          <p:cNvPr id="443" name="Google Shape;443;p54"/>
          <p:cNvSpPr txBox="1">
            <a:spLocks noGrp="1"/>
          </p:cNvSpPr>
          <p:nvPr>
            <p:ph type="subTitle" idx="4"/>
          </p:nvPr>
        </p:nvSpPr>
        <p:spPr>
          <a:xfrm>
            <a:off x="5193541" y="3424864"/>
            <a:ext cx="1757287" cy="1282823"/>
          </a:xfrm>
          <a:prstGeom prst="rect">
            <a:avLst/>
          </a:prstGeom>
        </p:spPr>
        <p:txBody>
          <a:bodyPr spcFirstLastPara="1" wrap="square" lIns="91425" tIns="91425" rIns="91425" bIns="91425" anchor="t" anchorCtr="0">
            <a:noAutofit/>
          </a:bodyPr>
          <a:lstStyle/>
          <a:p>
            <a:pPr marL="0" indent="0"/>
            <a:r>
              <a:rPr lang="en-GB" sz="700" dirty="0"/>
              <a:t>Is when collections of satellite images are captured over time, allowing easier observations to see changes to the environment. </a:t>
            </a:r>
          </a:p>
        </p:txBody>
      </p:sp>
      <p:sp>
        <p:nvSpPr>
          <p:cNvPr id="444" name="Google Shape;444;p54"/>
          <p:cNvSpPr txBox="1">
            <a:spLocks noGrp="1"/>
          </p:cNvSpPr>
          <p:nvPr>
            <p:ph type="subTitle" idx="5"/>
          </p:nvPr>
        </p:nvSpPr>
        <p:spPr>
          <a:xfrm>
            <a:off x="2428439" y="3455761"/>
            <a:ext cx="1808281" cy="644700"/>
          </a:xfrm>
          <a:prstGeom prst="rect">
            <a:avLst/>
          </a:prstGeom>
        </p:spPr>
        <p:txBody>
          <a:bodyPr spcFirstLastPara="1" wrap="square" lIns="91425" tIns="91425" rIns="91425" bIns="91425" anchor="t" anchorCtr="0">
            <a:noAutofit/>
          </a:bodyPr>
          <a:lstStyle/>
          <a:p>
            <a:pPr marL="0" indent="0"/>
            <a:r>
              <a:rPr lang="en-GB" sz="700" dirty="0"/>
              <a:t>Used in remote sensing to highlight pixels showing the relative amounts (High or low) of land-cover type. Which is applied to various spectral bands of an image per pixel.  </a:t>
            </a:r>
          </a:p>
          <a:p>
            <a:pPr marL="0" indent="0"/>
            <a:endParaRPr lang="en-GB" sz="700" dirty="0"/>
          </a:p>
          <a:p>
            <a:pPr marL="0" indent="0"/>
            <a:r>
              <a:rPr lang="en-GB" sz="700" dirty="0"/>
              <a:t>In practical terms, It's the difference between two selected bands normalised by their sums. </a:t>
            </a:r>
          </a:p>
          <a:p>
            <a:pPr marL="0" indent="0"/>
            <a:endParaRPr lang="en-GB" sz="700" dirty="0"/>
          </a:p>
          <a:p>
            <a:pPr marL="0" indent="0"/>
            <a:r>
              <a:rPr lang="en-GB" sz="700" dirty="0"/>
              <a:t>An example is the Normalised Difference Vegetation Index (NDVI)</a:t>
            </a:r>
          </a:p>
          <a:p>
            <a:pPr marL="0" indent="0"/>
            <a:endParaRPr lang="en-GB" sz="700" dirty="0"/>
          </a:p>
          <a:p>
            <a:pPr marL="0" indent="0"/>
            <a:endParaRPr lang="en-GB" sz="700" dirty="0"/>
          </a:p>
        </p:txBody>
      </p:sp>
      <p:sp>
        <p:nvSpPr>
          <p:cNvPr id="445" name="Google Shape;445;p54"/>
          <p:cNvSpPr txBox="1">
            <a:spLocks noGrp="1"/>
          </p:cNvSpPr>
          <p:nvPr>
            <p:ph type="title" idx="6"/>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Differ</a:t>
            </a:r>
            <a:r>
              <a:rPr lang="en-GB" dirty="0"/>
              <a:t>e</a:t>
            </a:r>
            <a:r>
              <a:rPr lang="en" dirty="0"/>
              <a:t>nt methods to detect Burnt area’s </a:t>
            </a:r>
            <a:endParaRPr dirty="0"/>
          </a:p>
        </p:txBody>
      </p:sp>
      <p:pic>
        <p:nvPicPr>
          <p:cNvPr id="2" name="Google Shape;433;p54">
            <a:extLst>
              <a:ext uri="{FF2B5EF4-FFF2-40B4-BE49-F238E27FC236}">
                <a16:creationId xmlns:a16="http://schemas.microsoft.com/office/drawing/2014/main" id="{A28BB1A0-A03C-B0E0-85AF-9EA006D41ED1}"/>
              </a:ext>
            </a:extLst>
          </p:cNvPr>
          <p:cNvPicPr preferRelativeResize="0"/>
          <p:nvPr/>
        </p:nvPicPr>
        <p:blipFill rotWithShape="1">
          <a:blip r:embed="rId3">
            <a:alphaModFix/>
          </a:blip>
          <a:srcRect l="53500" t="23736" r="12838" b="15756"/>
          <a:stretch/>
        </p:blipFill>
        <p:spPr>
          <a:xfrm rot="3599340">
            <a:off x="226374" y="1422253"/>
            <a:ext cx="1406398" cy="1434113"/>
          </a:xfrm>
          <a:prstGeom prst="ellipse">
            <a:avLst/>
          </a:prstGeom>
          <a:noFill/>
          <a:ln>
            <a:noFill/>
          </a:ln>
        </p:spPr>
      </p:pic>
      <p:sp>
        <p:nvSpPr>
          <p:cNvPr id="3" name="Google Shape;434;p54">
            <a:extLst>
              <a:ext uri="{FF2B5EF4-FFF2-40B4-BE49-F238E27FC236}">
                <a16:creationId xmlns:a16="http://schemas.microsoft.com/office/drawing/2014/main" id="{ED3FE0AC-E8E2-A8DE-C424-BD4A8AA19B7F}"/>
              </a:ext>
            </a:extLst>
          </p:cNvPr>
          <p:cNvSpPr/>
          <p:nvPr/>
        </p:nvSpPr>
        <p:spPr>
          <a:xfrm>
            <a:off x="195005" y="1438006"/>
            <a:ext cx="1469136" cy="1411080"/>
          </a:xfrm>
          <a:prstGeom prst="pie">
            <a:avLst>
              <a:gd name="adj1" fmla="val 8241270"/>
              <a:gd name="adj2" fmla="val 5369851"/>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 name="Google Shape;439;p54">
            <a:extLst>
              <a:ext uri="{FF2B5EF4-FFF2-40B4-BE49-F238E27FC236}">
                <a16:creationId xmlns:a16="http://schemas.microsoft.com/office/drawing/2014/main" id="{22421F4E-A8CF-6DEF-B3E2-A28F29B31379}"/>
              </a:ext>
            </a:extLst>
          </p:cNvPr>
          <p:cNvSpPr txBox="1">
            <a:spLocks/>
          </p:cNvSpPr>
          <p:nvPr/>
        </p:nvSpPr>
        <p:spPr>
          <a:xfrm>
            <a:off x="61965" y="2924799"/>
            <a:ext cx="1680016" cy="52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Source Serif Pro"/>
              <a:buNone/>
              <a:defRPr sz="4800" b="1" i="0" u="none" strike="noStrike" cap="none">
                <a:solidFill>
                  <a:schemeClr val="lt2"/>
                </a:solidFill>
                <a:latin typeface="Source Serif Pro"/>
                <a:ea typeface="Source Serif Pro"/>
                <a:cs typeface="Source Serif Pro"/>
                <a:sym typeface="Source Serif Pro"/>
              </a:defRPr>
            </a:lvl1pPr>
            <a:lvl2pPr marR="0" lvl="1"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2pPr>
            <a:lvl3pPr marR="0" lvl="2"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3pPr>
            <a:lvl4pPr marR="0" lvl="3"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4pPr>
            <a:lvl5pPr marR="0" lvl="4"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5pPr>
            <a:lvl6pPr marR="0" lvl="5"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6pPr>
            <a:lvl7pPr marR="0" lvl="6"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7pPr>
            <a:lvl8pPr marR="0" lvl="7"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8pPr>
            <a:lvl9pPr marR="0" lvl="8" algn="ctr" rtl="0">
              <a:lnSpc>
                <a:spcPct val="100000"/>
              </a:lnSpc>
              <a:spcBef>
                <a:spcPts val="0"/>
              </a:spcBef>
              <a:spcAft>
                <a:spcPts val="0"/>
              </a:spcAft>
              <a:buClr>
                <a:schemeClr val="lt2"/>
              </a:buClr>
              <a:buSzPts val="4800"/>
              <a:buFont typeface="Source Serif Pro"/>
              <a:buNone/>
              <a:defRPr sz="4800" b="0" i="0" u="none" strike="noStrike" cap="none">
                <a:solidFill>
                  <a:schemeClr val="lt2"/>
                </a:solidFill>
                <a:latin typeface="Source Serif Pro"/>
                <a:ea typeface="Source Serif Pro"/>
                <a:cs typeface="Source Serif Pro"/>
                <a:sym typeface="Source Serif Pro"/>
              </a:defRPr>
            </a:lvl9pPr>
          </a:lstStyle>
          <a:p>
            <a:r>
              <a:rPr lang="en-GB" sz="1200" dirty="0"/>
              <a:t>Machine Learning-Based Approaches: </a:t>
            </a:r>
            <a:r>
              <a:rPr lang="en-GB" sz="1000" dirty="0"/>
              <a:t>Random Forest</a:t>
            </a:r>
            <a:endParaRPr lang="en-US" dirty="0"/>
          </a:p>
        </p:txBody>
      </p:sp>
      <p:sp>
        <p:nvSpPr>
          <p:cNvPr id="5" name="Google Shape;444;p54">
            <a:extLst>
              <a:ext uri="{FF2B5EF4-FFF2-40B4-BE49-F238E27FC236}">
                <a16:creationId xmlns:a16="http://schemas.microsoft.com/office/drawing/2014/main" id="{3844BFC9-635C-CB82-0746-507704FB987C}"/>
              </a:ext>
            </a:extLst>
          </p:cNvPr>
          <p:cNvSpPr txBox="1">
            <a:spLocks/>
          </p:cNvSpPr>
          <p:nvPr/>
        </p:nvSpPr>
        <p:spPr>
          <a:xfrm>
            <a:off x="16244" y="3460841"/>
            <a:ext cx="1808281"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1400" b="0" i="0" u="none" strike="noStrike" cap="none">
                <a:solidFill>
                  <a:schemeClr val="accent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400"/>
              <a:buFont typeface="Open Sans"/>
              <a:buNone/>
              <a:defRPr sz="1400" b="0" i="0" u="none" strike="noStrike" cap="none">
                <a:solidFill>
                  <a:schemeClr val="accent2"/>
                </a:solidFill>
                <a:latin typeface="Open Sans"/>
                <a:ea typeface="Open Sans"/>
                <a:cs typeface="Open Sans"/>
                <a:sym typeface="Open Sans"/>
              </a:defRPr>
            </a:lvl9pPr>
          </a:lstStyle>
          <a:p>
            <a:pPr marL="0" indent="0" algn="l"/>
            <a:r>
              <a:rPr lang="en-GB" sz="600" dirty="0"/>
              <a:t>One way is to use </a:t>
            </a:r>
            <a:r>
              <a:rPr lang="en-GB" sz="600" b="1" dirty="0"/>
              <a:t>Normalised Burn Ratio (NBR)</a:t>
            </a:r>
          </a:p>
          <a:p>
            <a:pPr marL="0" indent="0" algn="l"/>
            <a:endParaRPr lang="en-GB" sz="600" dirty="0"/>
          </a:p>
          <a:p>
            <a:pPr marL="0" indent="0" algn="l"/>
            <a:r>
              <a:rPr lang="en-GB" sz="600" dirty="0"/>
              <a:t>‘Near Infrared’ (NIR) + ‘shortwave Infrared’</a:t>
            </a:r>
          </a:p>
          <a:p>
            <a:pPr marL="0" indent="0" algn="l"/>
            <a:endParaRPr lang="en-GB" sz="600" dirty="0"/>
          </a:p>
          <a:p>
            <a:pPr marL="0" indent="0" algn="l"/>
            <a:r>
              <a:rPr lang="en-GB" sz="600" dirty="0"/>
              <a:t>It ranges from -1 to 1 to show a clear indication of what is what. </a:t>
            </a:r>
          </a:p>
          <a:p>
            <a:pPr marL="0" indent="0" algn="l"/>
            <a:endParaRPr lang="en-GB" sz="600" dirty="0"/>
          </a:p>
          <a:p>
            <a:pPr marL="0" indent="0" algn="l"/>
            <a:r>
              <a:rPr lang="en-GB" sz="600" dirty="0"/>
              <a:t>However, U-Net has shown the highest accuracy in detecting burnt areas in recent forest events in South Korea</a:t>
            </a:r>
            <a:br>
              <a:rPr lang="en-GB" sz="600" dirty="0"/>
            </a:br>
            <a:br>
              <a:rPr lang="en-GB" sz="600" dirty="0"/>
            </a:br>
            <a:r>
              <a:rPr lang="en-GB" sz="600" dirty="0"/>
              <a:t>Credit: </a:t>
            </a:r>
            <a:r>
              <a:rPr lang="en-GB" sz="600" dirty="0">
                <a:hlinkClick r:id="rId4"/>
              </a:rPr>
              <a:t>Machine Learning-Based Forest Burned Area Detection with Various Input Variables: A Case Study of South Korea (mdpi.com)</a:t>
            </a:r>
            <a:endParaRPr lang="en-GB" sz="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p42"/>
          <p:cNvPicPr preferRelativeResize="0"/>
          <p:nvPr/>
        </p:nvPicPr>
        <p:blipFill rotWithShape="1">
          <a:blip r:embed="rId3">
            <a:alphaModFix/>
          </a:blip>
          <a:srcRect t="33476" b="30367"/>
          <a:stretch/>
        </p:blipFill>
        <p:spPr>
          <a:xfrm>
            <a:off x="0" y="3283799"/>
            <a:ext cx="9144000" cy="1859701"/>
          </a:xfrm>
          <a:prstGeom prst="rect">
            <a:avLst/>
          </a:prstGeom>
          <a:noFill/>
          <a:ln>
            <a:noFill/>
          </a:ln>
        </p:spPr>
      </p:pic>
      <p:sp>
        <p:nvSpPr>
          <p:cNvPr id="251" name="Google Shape;251;p42"/>
          <p:cNvSpPr txBox="1">
            <a:spLocks noGrp="1"/>
          </p:cNvSpPr>
          <p:nvPr>
            <p:ph type="subTitle" idx="2"/>
          </p:nvPr>
        </p:nvSpPr>
        <p:spPr>
          <a:xfrm>
            <a:off x="840332" y="1009408"/>
            <a:ext cx="7717500" cy="22187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050" dirty="0"/>
              <a:t>The images are more accurate post-event delineation of wildfire.</a:t>
            </a:r>
          </a:p>
          <a:p>
            <a:pPr marL="0" lvl="0" indent="0" rtl="0">
              <a:spcBef>
                <a:spcPts val="0"/>
              </a:spcBef>
              <a:spcAft>
                <a:spcPts val="0"/>
              </a:spcAft>
              <a:buNone/>
            </a:pPr>
            <a:endParaRPr lang="en-GB" sz="1050" dirty="0"/>
          </a:p>
          <a:p>
            <a:pPr marL="0" lvl="0" indent="0" rtl="0">
              <a:spcBef>
                <a:spcPts val="0"/>
              </a:spcBef>
              <a:spcAft>
                <a:spcPts val="0"/>
              </a:spcAft>
              <a:buNone/>
            </a:pPr>
            <a:r>
              <a:rPr lang="en-GB" sz="1050" dirty="0"/>
              <a:t>Additional data can be used in conjunction with imagery by a variety of organisations to assess, monitor, and respond to the areas and communities affected by such wildfires. </a:t>
            </a:r>
          </a:p>
          <a:p>
            <a:pPr marL="0" lvl="0" indent="0" rtl="0">
              <a:spcBef>
                <a:spcPts val="0"/>
              </a:spcBef>
              <a:spcAft>
                <a:spcPts val="0"/>
              </a:spcAft>
              <a:buNone/>
            </a:pPr>
            <a:endParaRPr lang="en-GB" sz="1050" dirty="0"/>
          </a:p>
          <a:p>
            <a:pPr marL="0" lvl="0" indent="0" rtl="0">
              <a:spcBef>
                <a:spcPts val="0"/>
              </a:spcBef>
              <a:spcAft>
                <a:spcPts val="0"/>
              </a:spcAft>
              <a:buNone/>
            </a:pPr>
            <a:r>
              <a:rPr lang="en-GB" sz="1050" dirty="0"/>
              <a:t>The info obtained can be used to carry out risk assessments of the affected and surrounding areas. </a:t>
            </a:r>
          </a:p>
          <a:p>
            <a:pPr marL="0" lvl="0" indent="0" rtl="0">
              <a:spcBef>
                <a:spcPts val="0"/>
              </a:spcBef>
              <a:spcAft>
                <a:spcPts val="0"/>
              </a:spcAft>
              <a:buNone/>
            </a:pPr>
            <a:endParaRPr lang="en-GB" sz="1050" dirty="0"/>
          </a:p>
          <a:p>
            <a:pPr marL="0" lvl="0" indent="0" rtl="0">
              <a:spcBef>
                <a:spcPts val="0"/>
              </a:spcBef>
              <a:spcAft>
                <a:spcPts val="0"/>
              </a:spcAft>
              <a:buNone/>
            </a:pPr>
            <a:r>
              <a:rPr lang="en-GB" sz="1050" dirty="0"/>
              <a:t>Sentinel-2 data collected over time can be used to monitor environmental recovery, especially in relation to agriculture and forestry. </a:t>
            </a:r>
          </a:p>
          <a:p>
            <a:pPr marL="0" lvl="0" indent="0" rtl="0">
              <a:spcBef>
                <a:spcPts val="0"/>
              </a:spcBef>
              <a:spcAft>
                <a:spcPts val="0"/>
              </a:spcAft>
              <a:buNone/>
            </a:pPr>
            <a:endParaRPr lang="en-GB" sz="1050" dirty="0"/>
          </a:p>
          <a:p>
            <a:pPr marL="0" lvl="0" indent="0" rtl="0">
              <a:spcBef>
                <a:spcPts val="0"/>
              </a:spcBef>
              <a:spcAft>
                <a:spcPts val="0"/>
              </a:spcAft>
              <a:buNone/>
            </a:pPr>
            <a:r>
              <a:rPr lang="en-GB" sz="1050" dirty="0"/>
              <a:t>Which will benefit GIS users as well as non-GIS users. </a:t>
            </a:r>
            <a:endParaRPr lang="en-GB" sz="1050" strike="sngStrike" dirty="0"/>
          </a:p>
        </p:txBody>
      </p:sp>
      <p:sp>
        <p:nvSpPr>
          <p:cNvPr id="256" name="Google Shape;256;p42"/>
          <p:cNvSpPr txBox="1">
            <a:spLocks noGrp="1"/>
          </p:cNvSpPr>
          <p:nvPr>
            <p:ph type="title"/>
          </p:nvPr>
        </p:nvSpPr>
        <p:spPr>
          <a:xfrm>
            <a:off x="840332" y="26821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lt2"/>
                </a:solidFill>
              </a:rPr>
              <a:t>Reasons to </a:t>
            </a:r>
            <a:r>
              <a:rPr lang="en-GB" dirty="0"/>
              <a:t>use Sentinel-2 Imagery</a:t>
            </a:r>
            <a:endParaRPr dirty="0">
              <a:solidFill>
                <a:schemeClr val="lt2"/>
              </a:solidFill>
            </a:endParaRPr>
          </a:p>
        </p:txBody>
      </p:sp>
    </p:spTree>
    <p:extLst>
      <p:ext uri="{BB962C8B-B14F-4D97-AF65-F5344CB8AC3E}">
        <p14:creationId xmlns:p14="http://schemas.microsoft.com/office/powerpoint/2010/main" val="156460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86"/>
        <p:cNvGrpSpPr/>
        <p:nvPr/>
      </p:nvGrpSpPr>
      <p:grpSpPr>
        <a:xfrm>
          <a:off x="0" y="0"/>
          <a:ext cx="0" cy="0"/>
          <a:chOff x="0" y="0"/>
          <a:chExt cx="0" cy="0"/>
        </a:xfrm>
      </p:grpSpPr>
      <p:sp>
        <p:nvSpPr>
          <p:cNvPr id="287" name="Google Shape;287;p45"/>
          <p:cNvSpPr/>
          <p:nvPr/>
        </p:nvSpPr>
        <p:spPr>
          <a:xfrm>
            <a:off x="6198700" y="2310375"/>
            <a:ext cx="24477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88" name="Google Shape;288;p45"/>
          <p:cNvPicPr preferRelativeResize="0"/>
          <p:nvPr/>
        </p:nvPicPr>
        <p:blipFill rotWithShape="1">
          <a:blip r:embed="rId3">
            <a:alphaModFix/>
          </a:blip>
          <a:srcRect l="11452" t="14017" r="17980" b="2690"/>
          <a:stretch/>
        </p:blipFill>
        <p:spPr>
          <a:xfrm>
            <a:off x="388750" y="1033350"/>
            <a:ext cx="5999774" cy="3983626"/>
          </a:xfrm>
          <a:prstGeom prst="rect">
            <a:avLst/>
          </a:prstGeom>
          <a:noFill/>
          <a:ln>
            <a:noFill/>
          </a:ln>
        </p:spPr>
      </p:pic>
      <p:sp>
        <p:nvSpPr>
          <p:cNvPr id="289" name="Google Shape;289;p45"/>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focus with datsets</a:t>
            </a:r>
            <a:endParaRPr dirty="0"/>
          </a:p>
        </p:txBody>
      </p:sp>
      <p:sp>
        <p:nvSpPr>
          <p:cNvPr id="290" name="Google Shape;290;p45"/>
          <p:cNvSpPr txBox="1">
            <a:spLocks noGrp="1"/>
          </p:cNvSpPr>
          <p:nvPr>
            <p:ph type="subTitle" idx="4294967295"/>
          </p:nvPr>
        </p:nvSpPr>
        <p:spPr>
          <a:xfrm>
            <a:off x="6725809" y="2651714"/>
            <a:ext cx="1644812" cy="3291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b="1" dirty="0">
                <a:solidFill>
                  <a:schemeClr val="lt2"/>
                </a:solidFill>
                <a:latin typeface="Source Serif Pro"/>
                <a:ea typeface="Source Serif Pro"/>
                <a:cs typeface="Source Serif Pro"/>
                <a:sym typeface="Source Serif Pro"/>
              </a:rPr>
              <a:t>Possible Dataset areas </a:t>
            </a:r>
            <a:endParaRPr b="1" dirty="0">
              <a:solidFill>
                <a:schemeClr val="lt2"/>
              </a:solidFill>
              <a:latin typeface="Source Serif Pro"/>
              <a:ea typeface="Source Serif Pro"/>
              <a:cs typeface="Source Serif Pro"/>
              <a:sym typeface="Source Serif Pro"/>
            </a:endParaRPr>
          </a:p>
        </p:txBody>
      </p:sp>
      <p:sp>
        <p:nvSpPr>
          <p:cNvPr id="292" name="Google Shape;292;p45"/>
          <p:cNvSpPr/>
          <p:nvPr/>
        </p:nvSpPr>
        <p:spPr>
          <a:xfrm rot="2534155">
            <a:off x="7237317" y="2063292"/>
            <a:ext cx="566063" cy="453785"/>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6304524" y="2572125"/>
            <a:ext cx="440100" cy="440100"/>
          </a:xfrm>
          <a:prstGeom prst="ellipse">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04;p45">
            <a:extLst>
              <a:ext uri="{FF2B5EF4-FFF2-40B4-BE49-F238E27FC236}">
                <a16:creationId xmlns:a16="http://schemas.microsoft.com/office/drawing/2014/main" id="{8C691D6B-BA2C-2E6D-D4E6-FA33C0F55E6F}"/>
              </a:ext>
            </a:extLst>
          </p:cNvPr>
          <p:cNvSpPr/>
          <p:nvPr/>
        </p:nvSpPr>
        <p:spPr>
          <a:xfrm>
            <a:off x="3988871" y="2488910"/>
            <a:ext cx="1966026" cy="1352906"/>
          </a:xfrm>
          <a:prstGeom prst="ellipse">
            <a:avLst/>
          </a:prstGeom>
          <a:gradFill>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gradFill>
          <a:ln/>
          <a:effectLst>
            <a:outerShdw blurRad="40000" dist="20000" dir="5400000" rotWithShape="0">
              <a:schemeClr val="accent6">
                <a:alpha val="0"/>
              </a:schemeClr>
            </a:outerShdw>
          </a:effectLst>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Source Serif Pro" panose="02040603050405020204" pitchFamily="18" charset="0"/>
                <a:ea typeface="Source Serif Pro" panose="02040603050405020204" pitchFamily="18" charset="0"/>
              </a:rPr>
              <a:t>Southeast Asia</a:t>
            </a:r>
            <a:endParaRPr dirty="0">
              <a:latin typeface="Source Serif Pro" panose="02040603050405020204" pitchFamily="18" charset="0"/>
              <a:ea typeface="Source Serif Pro" panose="02040603050405020204" pitchFamily="18" charset="0"/>
            </a:endParaRPr>
          </a:p>
        </p:txBody>
      </p:sp>
      <p:sp>
        <p:nvSpPr>
          <p:cNvPr id="3" name="Google Shape;304;p45">
            <a:extLst>
              <a:ext uri="{FF2B5EF4-FFF2-40B4-BE49-F238E27FC236}">
                <a16:creationId xmlns:a16="http://schemas.microsoft.com/office/drawing/2014/main" id="{164889FA-A47E-8375-40EA-0D7EB675A169}"/>
              </a:ext>
            </a:extLst>
          </p:cNvPr>
          <p:cNvSpPr/>
          <p:nvPr/>
        </p:nvSpPr>
        <p:spPr>
          <a:xfrm>
            <a:off x="497600" y="2404449"/>
            <a:ext cx="1626469" cy="487946"/>
          </a:xfrm>
          <a:prstGeom prst="ellipse">
            <a:avLst/>
          </a:prstGeom>
          <a:gradFill>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gradFill>
          <a:ln/>
          <a:effectLst>
            <a:outerShdw blurRad="40000" dist="20000" dir="5400000" rotWithShape="0">
              <a:schemeClr val="accent6">
                <a:alpha val="0"/>
              </a:schemeClr>
            </a:outerShdw>
          </a:effectLst>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Source Serif Pro" panose="02040603050405020204" pitchFamily="18" charset="0"/>
                <a:ea typeface="Source Serif Pro" panose="02040603050405020204" pitchFamily="18" charset="0"/>
              </a:rPr>
              <a:t>America</a:t>
            </a:r>
            <a:endParaRPr dirty="0">
              <a:latin typeface="Source Serif Pro" panose="02040603050405020204" pitchFamily="18" charset="0"/>
              <a:ea typeface="Source Serif Pro" panose="02040603050405020204" pitchFamily="18" charset="0"/>
            </a:endParaRPr>
          </a:p>
        </p:txBody>
      </p:sp>
      <p:sp>
        <p:nvSpPr>
          <p:cNvPr id="4" name="Google Shape;304;p45">
            <a:extLst>
              <a:ext uri="{FF2B5EF4-FFF2-40B4-BE49-F238E27FC236}">
                <a16:creationId xmlns:a16="http://schemas.microsoft.com/office/drawing/2014/main" id="{A08E7F0B-D507-95BF-EE1B-B5F9298DFB5F}"/>
              </a:ext>
            </a:extLst>
          </p:cNvPr>
          <p:cNvSpPr/>
          <p:nvPr/>
        </p:nvSpPr>
        <p:spPr>
          <a:xfrm>
            <a:off x="2893827" y="1627908"/>
            <a:ext cx="1403097" cy="1352905"/>
          </a:xfrm>
          <a:prstGeom prst="ellipse">
            <a:avLst/>
          </a:prstGeom>
          <a:gradFill>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gradFill>
          <a:ln/>
          <a:effectLst>
            <a:outerShdw blurRad="40000" dist="20000" dir="5400000" rotWithShape="0">
              <a:schemeClr val="accent6">
                <a:alpha val="0"/>
              </a:schemeClr>
            </a:outerShdw>
          </a:effectLst>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Source Serif Pro" panose="02040603050405020204" pitchFamily="18" charset="0"/>
                <a:ea typeface="Source Serif Pro" panose="02040603050405020204" pitchFamily="18" charset="0"/>
              </a:rPr>
              <a:t>Europe</a:t>
            </a:r>
          </a:p>
        </p:txBody>
      </p:sp>
      <p:sp>
        <p:nvSpPr>
          <p:cNvPr id="5" name="Google Shape;304;p45">
            <a:extLst>
              <a:ext uri="{FF2B5EF4-FFF2-40B4-BE49-F238E27FC236}">
                <a16:creationId xmlns:a16="http://schemas.microsoft.com/office/drawing/2014/main" id="{1EE0C9CB-B690-3EF6-94FD-2282522C290A}"/>
              </a:ext>
            </a:extLst>
          </p:cNvPr>
          <p:cNvSpPr/>
          <p:nvPr/>
        </p:nvSpPr>
        <p:spPr>
          <a:xfrm>
            <a:off x="2856511" y="2757245"/>
            <a:ext cx="1546238" cy="1551519"/>
          </a:xfrm>
          <a:prstGeom prst="ellipse">
            <a:avLst/>
          </a:prstGeom>
          <a:gradFill>
            <a:gsLst>
              <a:gs pos="0">
                <a:schemeClr val="accent1">
                  <a:tint val="50000"/>
                  <a:satMod val="300000"/>
                  <a:alpha val="50000"/>
                </a:schemeClr>
              </a:gs>
              <a:gs pos="35000">
                <a:schemeClr val="accent1">
                  <a:tint val="37000"/>
                  <a:satMod val="300000"/>
                  <a:alpha val="50000"/>
                </a:schemeClr>
              </a:gs>
              <a:gs pos="100000">
                <a:schemeClr val="accent1">
                  <a:tint val="15000"/>
                  <a:satMod val="350000"/>
                  <a:alpha val="50000"/>
                </a:schemeClr>
              </a:gs>
            </a:gsLst>
          </a:gradFill>
          <a:ln/>
          <a:effectLst>
            <a:outerShdw blurRad="40000" dist="20000" dir="5400000" rotWithShape="0">
              <a:schemeClr val="accent6">
                <a:alpha val="0"/>
              </a:schemeClr>
            </a:outerShdw>
          </a:effectLst>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Source Serif Pro" panose="02040603050405020204" pitchFamily="18" charset="0"/>
                <a:ea typeface="Source Serif Pro" panose="02040603050405020204" pitchFamily="18" charset="0"/>
              </a:rPr>
              <a:t>Africa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47"/>
          <p:cNvSpPr/>
          <p:nvPr/>
        </p:nvSpPr>
        <p:spPr>
          <a:xfrm>
            <a:off x="0" y="1420950"/>
            <a:ext cx="9216900" cy="3236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a:off x="2615934"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9" name="Google Shape;319;p47"/>
          <p:cNvSpPr/>
          <p:nvPr/>
        </p:nvSpPr>
        <p:spPr>
          <a:xfrm>
            <a:off x="4617767"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0" name="Google Shape;320;p47"/>
          <p:cNvSpPr/>
          <p:nvPr/>
        </p:nvSpPr>
        <p:spPr>
          <a:xfrm>
            <a:off x="6619601" y="3239201"/>
            <a:ext cx="19110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1" name="Google Shape;321;p47"/>
          <p:cNvSpPr/>
          <p:nvPr/>
        </p:nvSpPr>
        <p:spPr>
          <a:xfrm>
            <a:off x="613200" y="3239210"/>
            <a:ext cx="1911900" cy="105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2" name="Google Shape;322;p47"/>
          <p:cNvSpPr/>
          <p:nvPr/>
        </p:nvSpPr>
        <p:spPr>
          <a:xfrm>
            <a:off x="-68275" y="284725"/>
            <a:ext cx="9280500" cy="73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7"/>
          <p:cNvGrpSpPr/>
          <p:nvPr/>
        </p:nvGrpSpPr>
        <p:grpSpPr>
          <a:xfrm>
            <a:off x="334122" y="2397204"/>
            <a:ext cx="8623775" cy="218752"/>
            <a:chOff x="857973" y="2939025"/>
            <a:chExt cx="7864820" cy="199500"/>
          </a:xfrm>
        </p:grpSpPr>
        <p:cxnSp>
          <p:nvCxnSpPr>
            <p:cNvPr id="324" name="Google Shape;324;p47"/>
            <p:cNvCxnSpPr/>
            <p:nvPr/>
          </p:nvCxnSpPr>
          <p:spPr>
            <a:xfrm>
              <a:off x="11650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5" name="Google Shape;325;p47"/>
            <p:cNvCxnSpPr/>
            <p:nvPr/>
          </p:nvCxnSpPr>
          <p:spPr>
            <a:xfrm>
              <a:off x="1472214"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47"/>
            <p:cNvCxnSpPr/>
            <p:nvPr/>
          </p:nvCxnSpPr>
          <p:spPr>
            <a:xfrm>
              <a:off x="258038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7" name="Google Shape;327;p47"/>
            <p:cNvCxnSpPr/>
            <p:nvPr/>
          </p:nvCxnSpPr>
          <p:spPr>
            <a:xfrm>
              <a:off x="288750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8" name="Google Shape;328;p47"/>
            <p:cNvCxnSpPr/>
            <p:nvPr/>
          </p:nvCxnSpPr>
          <p:spPr>
            <a:xfrm>
              <a:off x="319462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47"/>
            <p:cNvCxnSpPr/>
            <p:nvPr/>
          </p:nvCxnSpPr>
          <p:spPr>
            <a:xfrm>
              <a:off x="4423105"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0" name="Google Shape;330;p47"/>
            <p:cNvCxnSpPr/>
            <p:nvPr/>
          </p:nvCxnSpPr>
          <p:spPr>
            <a:xfrm>
              <a:off x="503734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1" name="Google Shape;331;p47"/>
            <p:cNvCxnSpPr/>
            <p:nvPr/>
          </p:nvCxnSpPr>
          <p:spPr>
            <a:xfrm>
              <a:off x="4730226"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2" name="Google Shape;332;p47"/>
            <p:cNvCxnSpPr/>
            <p:nvPr/>
          </p:nvCxnSpPr>
          <p:spPr>
            <a:xfrm>
              <a:off x="626582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3" name="Google Shape;333;p47"/>
            <p:cNvCxnSpPr/>
            <p:nvPr/>
          </p:nvCxnSpPr>
          <p:spPr>
            <a:xfrm>
              <a:off x="6572949"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4" name="Google Shape;334;p47"/>
            <p:cNvCxnSpPr/>
            <p:nvPr/>
          </p:nvCxnSpPr>
          <p:spPr>
            <a:xfrm>
              <a:off x="6880070"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5" name="Google Shape;335;p47"/>
            <p:cNvCxnSpPr/>
            <p:nvPr/>
          </p:nvCxnSpPr>
          <p:spPr>
            <a:xfrm>
              <a:off x="810855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6" name="Google Shape;336;p47"/>
            <p:cNvCxnSpPr/>
            <p:nvPr/>
          </p:nvCxnSpPr>
          <p:spPr>
            <a:xfrm>
              <a:off x="8415672"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7" name="Google Shape;337;p47"/>
            <p:cNvCxnSpPr/>
            <p:nvPr/>
          </p:nvCxnSpPr>
          <p:spPr>
            <a:xfrm>
              <a:off x="8722793" y="2939025"/>
              <a:ext cx="0" cy="199500"/>
            </a:xfrm>
            <a:prstGeom prst="straightConnector1">
              <a:avLst/>
            </a:prstGeom>
            <a:noFill/>
            <a:ln w="19050" cap="flat" cmpd="sng">
              <a:solidFill>
                <a:schemeClr val="dk2"/>
              </a:solidFill>
              <a:prstDash val="solid"/>
              <a:round/>
              <a:headEnd type="none" w="med" len="med"/>
              <a:tailEnd type="none" w="med" len="med"/>
            </a:ln>
          </p:spPr>
        </p:cxnSp>
        <p:cxnSp>
          <p:nvCxnSpPr>
            <p:cNvPr id="338" name="Google Shape;338;p47"/>
            <p:cNvCxnSpPr/>
            <p:nvPr/>
          </p:nvCxnSpPr>
          <p:spPr>
            <a:xfrm>
              <a:off x="857973" y="2939025"/>
              <a:ext cx="0" cy="199500"/>
            </a:xfrm>
            <a:prstGeom prst="straightConnector1">
              <a:avLst/>
            </a:prstGeom>
            <a:noFill/>
            <a:ln w="19050" cap="flat" cmpd="sng">
              <a:solidFill>
                <a:schemeClr val="dk2"/>
              </a:solidFill>
              <a:prstDash val="solid"/>
              <a:round/>
              <a:headEnd type="none" w="med" len="med"/>
              <a:tailEnd type="none" w="med" len="med"/>
            </a:ln>
          </p:spPr>
        </p:cxnSp>
      </p:grpSp>
      <p:sp>
        <p:nvSpPr>
          <p:cNvPr id="339" name="Google Shape;339;p47"/>
          <p:cNvSpPr txBox="1"/>
          <p:nvPr/>
        </p:nvSpPr>
        <p:spPr>
          <a:xfrm>
            <a:off x="764345" y="3375377"/>
            <a:ext cx="1569900" cy="2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lt2"/>
                </a:solidFill>
                <a:latin typeface="Source Serif Pro"/>
                <a:ea typeface="Source Serif Pro"/>
                <a:cs typeface="Source Serif Pro"/>
                <a:sym typeface="Source Serif Pro"/>
              </a:rPr>
              <a:t>Dataset 01</a:t>
            </a:r>
            <a:endParaRPr sz="1800" b="1" dirty="0">
              <a:solidFill>
                <a:schemeClr val="lt2"/>
              </a:solidFill>
              <a:latin typeface="Source Serif Pro"/>
              <a:ea typeface="Source Serif Pro"/>
              <a:cs typeface="Source Serif Pro"/>
              <a:sym typeface="Source Serif Pro"/>
            </a:endParaRPr>
          </a:p>
        </p:txBody>
      </p:sp>
      <p:sp>
        <p:nvSpPr>
          <p:cNvPr id="340" name="Google Shape;340;p47"/>
          <p:cNvSpPr txBox="1"/>
          <p:nvPr/>
        </p:nvSpPr>
        <p:spPr>
          <a:xfrm>
            <a:off x="762845" y="3618944"/>
            <a:ext cx="1572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014023"/>
                </a:solidFill>
                <a:latin typeface="Open Sans"/>
                <a:ea typeface="Open Sans"/>
                <a:cs typeface="Open Sans"/>
                <a:sym typeface="Open Sans"/>
              </a:rPr>
              <a:t>Southeast Asia</a:t>
            </a:r>
          </a:p>
          <a:p>
            <a:pPr marL="0" lvl="0" indent="0" algn="ctr" rtl="0">
              <a:spcBef>
                <a:spcPts val="0"/>
              </a:spcBef>
              <a:spcAft>
                <a:spcPts val="0"/>
              </a:spcAft>
              <a:buNone/>
            </a:pPr>
            <a:endParaRPr lang="en-GB" sz="500" dirty="0">
              <a:solidFill>
                <a:srgbClr val="014023"/>
              </a:solidFill>
              <a:latin typeface="Open Sans"/>
              <a:ea typeface="Open Sans"/>
              <a:cs typeface="Open Sans"/>
              <a:sym typeface="Open Sans"/>
            </a:endParaRPr>
          </a:p>
          <a:p>
            <a:pPr marL="0" lvl="0" indent="0" algn="ctr" rtl="0">
              <a:spcBef>
                <a:spcPts val="0"/>
              </a:spcBef>
              <a:spcAft>
                <a:spcPts val="0"/>
              </a:spcAft>
              <a:buNone/>
            </a:pPr>
            <a:r>
              <a:rPr lang="en-GB" sz="600" dirty="0">
                <a:solidFill>
                  <a:srgbClr val="014023"/>
                </a:solidFill>
                <a:latin typeface="Open Sans"/>
                <a:ea typeface="Open Sans"/>
                <a:cs typeface="Open Sans"/>
                <a:sym typeface="Open Sans"/>
              </a:rPr>
              <a:t>https://forobs.jrc.ec.europa.eu/sentinel/sentinel2_composite</a:t>
            </a:r>
            <a:endParaRPr sz="600" dirty="0">
              <a:solidFill>
                <a:srgbClr val="014023"/>
              </a:solidFill>
              <a:latin typeface="Open Sans"/>
              <a:ea typeface="Open Sans"/>
              <a:cs typeface="Open Sans"/>
              <a:sym typeface="Open Sans"/>
            </a:endParaRPr>
          </a:p>
        </p:txBody>
      </p:sp>
      <p:sp>
        <p:nvSpPr>
          <p:cNvPr id="341" name="Google Shape;341;p47"/>
          <p:cNvSpPr txBox="1"/>
          <p:nvPr/>
        </p:nvSpPr>
        <p:spPr>
          <a:xfrm>
            <a:off x="2788255"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lt2"/>
                </a:solidFill>
                <a:latin typeface="Source Serif Pro"/>
                <a:ea typeface="Source Serif Pro"/>
                <a:cs typeface="Source Serif Pro"/>
                <a:sym typeface="Source Serif Pro"/>
              </a:rPr>
              <a:t>Dataset 02</a:t>
            </a:r>
            <a:endParaRPr sz="1800" b="1" dirty="0">
              <a:solidFill>
                <a:schemeClr val="lt2"/>
              </a:solidFill>
              <a:latin typeface="Source Serif Pro"/>
              <a:ea typeface="Source Serif Pro"/>
              <a:cs typeface="Source Serif Pro"/>
              <a:sym typeface="Source Serif Pro"/>
            </a:endParaRPr>
          </a:p>
        </p:txBody>
      </p:sp>
      <p:sp>
        <p:nvSpPr>
          <p:cNvPr id="342" name="Google Shape;342;p47"/>
          <p:cNvSpPr txBox="1"/>
          <p:nvPr/>
        </p:nvSpPr>
        <p:spPr>
          <a:xfrm>
            <a:off x="2784700" y="3618944"/>
            <a:ext cx="1569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014023"/>
                </a:solidFill>
                <a:latin typeface="Open Sans"/>
                <a:ea typeface="Open Sans"/>
                <a:cs typeface="Open Sans"/>
                <a:sym typeface="Open Sans"/>
              </a:rPr>
              <a:t>America </a:t>
            </a:r>
          </a:p>
          <a:p>
            <a:pPr marL="0" lvl="0" indent="0" algn="ctr" rtl="0">
              <a:spcBef>
                <a:spcPts val="0"/>
              </a:spcBef>
              <a:spcAft>
                <a:spcPts val="0"/>
              </a:spcAft>
              <a:buNone/>
            </a:pPr>
            <a:endParaRPr lang="en-GB" sz="500" dirty="0">
              <a:solidFill>
                <a:srgbClr val="014023"/>
              </a:solidFill>
              <a:latin typeface="Open Sans"/>
              <a:ea typeface="Open Sans"/>
              <a:cs typeface="Open Sans"/>
              <a:sym typeface="Open Sans"/>
            </a:endParaRPr>
          </a:p>
          <a:p>
            <a:pPr marL="0" lvl="0" indent="0" algn="ctr" rtl="0">
              <a:spcBef>
                <a:spcPts val="0"/>
              </a:spcBef>
              <a:spcAft>
                <a:spcPts val="0"/>
              </a:spcAft>
              <a:buNone/>
            </a:pPr>
            <a:r>
              <a:rPr lang="en-GB" sz="600" dirty="0">
                <a:solidFill>
                  <a:srgbClr val="014023"/>
                </a:solidFill>
                <a:latin typeface="Open Sans"/>
                <a:ea typeface="Open Sans"/>
                <a:cs typeface="Open Sans"/>
                <a:sym typeface="Open Sans"/>
              </a:rPr>
              <a:t>https://www.kaggle.com/datasets/avkashchauhan/california-wildfire-dataset-from-2000-2021</a:t>
            </a:r>
            <a:endParaRPr sz="600" dirty="0">
              <a:solidFill>
                <a:srgbClr val="014023"/>
              </a:solidFill>
              <a:latin typeface="Open Sans"/>
              <a:ea typeface="Open Sans"/>
              <a:cs typeface="Open Sans"/>
              <a:sym typeface="Open Sans"/>
            </a:endParaRPr>
          </a:p>
        </p:txBody>
      </p:sp>
      <p:sp>
        <p:nvSpPr>
          <p:cNvPr id="343" name="Google Shape;343;p47"/>
          <p:cNvSpPr txBox="1"/>
          <p:nvPr/>
        </p:nvSpPr>
        <p:spPr>
          <a:xfrm>
            <a:off x="4788300"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lt2"/>
                </a:solidFill>
                <a:latin typeface="Source Serif Pro"/>
                <a:ea typeface="Source Serif Pro"/>
                <a:cs typeface="Source Serif Pro"/>
                <a:sym typeface="Source Serif Pro"/>
              </a:rPr>
              <a:t>Dataset 03</a:t>
            </a:r>
            <a:endParaRPr sz="1800" b="1" dirty="0">
              <a:solidFill>
                <a:schemeClr val="lt2"/>
              </a:solidFill>
              <a:latin typeface="Source Serif Pro"/>
              <a:ea typeface="Source Serif Pro"/>
              <a:cs typeface="Source Serif Pro"/>
              <a:sym typeface="Source Serif Pro"/>
            </a:endParaRPr>
          </a:p>
        </p:txBody>
      </p:sp>
      <p:sp>
        <p:nvSpPr>
          <p:cNvPr id="344" name="Google Shape;344;p47"/>
          <p:cNvSpPr txBox="1"/>
          <p:nvPr/>
        </p:nvSpPr>
        <p:spPr>
          <a:xfrm>
            <a:off x="4786800" y="3618948"/>
            <a:ext cx="1572900" cy="5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014023"/>
                </a:solidFill>
                <a:latin typeface="Open Sans"/>
                <a:ea typeface="Open Sans"/>
                <a:cs typeface="Open Sans"/>
                <a:sym typeface="Open Sans"/>
              </a:rPr>
              <a:t>Europe</a:t>
            </a:r>
          </a:p>
          <a:p>
            <a:pPr marL="0" lvl="0" indent="0" algn="ctr" rtl="0">
              <a:spcBef>
                <a:spcPts val="0"/>
              </a:spcBef>
              <a:spcAft>
                <a:spcPts val="0"/>
              </a:spcAft>
              <a:buNone/>
            </a:pPr>
            <a:endParaRPr lang="en-GB" sz="500" dirty="0">
              <a:solidFill>
                <a:srgbClr val="014023"/>
              </a:solidFill>
              <a:latin typeface="Open Sans"/>
              <a:ea typeface="Open Sans"/>
              <a:cs typeface="Open Sans"/>
              <a:sym typeface="Open Sans"/>
            </a:endParaRPr>
          </a:p>
          <a:p>
            <a:pPr marL="0" lvl="0" indent="0" algn="ctr" rtl="0">
              <a:spcBef>
                <a:spcPts val="0"/>
              </a:spcBef>
              <a:spcAft>
                <a:spcPts val="0"/>
              </a:spcAft>
              <a:buNone/>
            </a:pPr>
            <a:r>
              <a:rPr lang="en-GB" sz="600" dirty="0">
                <a:solidFill>
                  <a:srgbClr val="014023"/>
                </a:solidFill>
                <a:latin typeface="Open Sans"/>
                <a:ea typeface="Open Sans"/>
                <a:cs typeface="Open Sans"/>
                <a:sym typeface="Open Sans"/>
              </a:rPr>
              <a:t>https://data.jrc.ec.europa.eu/dataset/0bd1dfab-e311-4046-8911-c54a8750df79</a:t>
            </a:r>
            <a:endParaRPr sz="600" dirty="0">
              <a:solidFill>
                <a:srgbClr val="014023"/>
              </a:solidFill>
              <a:latin typeface="Open Sans"/>
              <a:ea typeface="Open Sans"/>
              <a:cs typeface="Open Sans"/>
              <a:sym typeface="Open Sans"/>
            </a:endParaRPr>
          </a:p>
        </p:txBody>
      </p:sp>
      <p:sp>
        <p:nvSpPr>
          <p:cNvPr id="345" name="Google Shape;345;p47"/>
          <p:cNvSpPr txBox="1"/>
          <p:nvPr/>
        </p:nvSpPr>
        <p:spPr>
          <a:xfrm>
            <a:off x="6789843" y="3373877"/>
            <a:ext cx="1569900" cy="265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chemeClr val="lt2"/>
                </a:solidFill>
                <a:latin typeface="Source Serif Pro"/>
                <a:ea typeface="Source Serif Pro"/>
                <a:cs typeface="Source Serif Pro"/>
                <a:sym typeface="Source Serif Pro"/>
              </a:rPr>
              <a:t>Dataset 04</a:t>
            </a:r>
            <a:endParaRPr sz="1800" b="1" dirty="0">
              <a:solidFill>
                <a:schemeClr val="lt2"/>
              </a:solidFill>
              <a:latin typeface="Source Serif Pro"/>
              <a:ea typeface="Source Serif Pro"/>
              <a:cs typeface="Source Serif Pro"/>
              <a:sym typeface="Source Serif Pro"/>
            </a:endParaRPr>
          </a:p>
        </p:txBody>
      </p:sp>
      <p:sp>
        <p:nvSpPr>
          <p:cNvPr id="346" name="Google Shape;346;p47"/>
          <p:cNvSpPr txBox="1"/>
          <p:nvPr/>
        </p:nvSpPr>
        <p:spPr>
          <a:xfrm>
            <a:off x="6788343" y="3618948"/>
            <a:ext cx="1572900" cy="5503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rgbClr val="014023"/>
                </a:solidFill>
                <a:latin typeface="Open Sans"/>
                <a:ea typeface="Open Sans"/>
                <a:cs typeface="Open Sans"/>
                <a:sym typeface="Open Sans"/>
              </a:rPr>
              <a:t>Africa</a:t>
            </a:r>
          </a:p>
          <a:p>
            <a:pPr marL="0" lvl="0" indent="0" algn="ctr" rtl="0">
              <a:spcBef>
                <a:spcPts val="0"/>
              </a:spcBef>
              <a:spcAft>
                <a:spcPts val="0"/>
              </a:spcAft>
              <a:buNone/>
            </a:pPr>
            <a:endParaRPr lang="en-GB" sz="500" dirty="0">
              <a:solidFill>
                <a:srgbClr val="014023"/>
              </a:solidFill>
              <a:latin typeface="Open Sans"/>
              <a:ea typeface="Open Sans"/>
              <a:cs typeface="Open Sans"/>
              <a:sym typeface="Open Sans"/>
            </a:endParaRPr>
          </a:p>
          <a:p>
            <a:pPr marL="0" lvl="0" indent="0" algn="ctr" rtl="0">
              <a:spcBef>
                <a:spcPts val="0"/>
              </a:spcBef>
              <a:spcAft>
                <a:spcPts val="0"/>
              </a:spcAft>
              <a:buNone/>
            </a:pPr>
            <a:r>
              <a:rPr lang="en-GB" sz="600" dirty="0">
                <a:solidFill>
                  <a:srgbClr val="014023"/>
                </a:solidFill>
                <a:latin typeface="Open Sans"/>
                <a:ea typeface="Open Sans"/>
                <a:cs typeface="Open Sans"/>
                <a:sym typeface="Open Sans"/>
              </a:rPr>
              <a:t>https://forobs.jrc.ec.europa.eu/sentinel/sentinel2_composite</a:t>
            </a:r>
            <a:endParaRPr sz="600" dirty="0">
              <a:solidFill>
                <a:srgbClr val="014023"/>
              </a:solidFill>
              <a:latin typeface="Open Sans"/>
              <a:ea typeface="Open Sans"/>
              <a:cs typeface="Open Sans"/>
              <a:sym typeface="Open Sans"/>
            </a:endParaRPr>
          </a:p>
        </p:txBody>
      </p:sp>
      <p:sp>
        <p:nvSpPr>
          <p:cNvPr id="347" name="Google Shape;347;p4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Datasets</a:t>
            </a:r>
            <a:endParaRPr dirty="0"/>
          </a:p>
        </p:txBody>
      </p:sp>
      <p:pic>
        <p:nvPicPr>
          <p:cNvPr id="348" name="Google Shape;348;p47"/>
          <p:cNvPicPr preferRelativeResize="0"/>
          <p:nvPr/>
        </p:nvPicPr>
        <p:blipFill rotWithShape="1">
          <a:blip r:embed="rId4">
            <a:alphaModFix/>
          </a:blip>
          <a:srcRect l="16865" r="16865"/>
          <a:stretch/>
        </p:blipFill>
        <p:spPr>
          <a:xfrm>
            <a:off x="1217857" y="2116125"/>
            <a:ext cx="687300" cy="694800"/>
          </a:xfrm>
          <a:prstGeom prst="ellipse">
            <a:avLst/>
          </a:prstGeom>
          <a:noFill/>
          <a:ln>
            <a:noFill/>
          </a:ln>
        </p:spPr>
      </p:pic>
      <p:pic>
        <p:nvPicPr>
          <p:cNvPr id="349" name="Google Shape;349;p47"/>
          <p:cNvPicPr preferRelativeResize="0"/>
          <p:nvPr/>
        </p:nvPicPr>
        <p:blipFill rotWithShape="1">
          <a:blip r:embed="rId5">
            <a:alphaModFix/>
          </a:blip>
          <a:srcRect l="16865" r="16865"/>
          <a:stretch/>
        </p:blipFill>
        <p:spPr>
          <a:xfrm>
            <a:off x="3229555" y="2116125"/>
            <a:ext cx="687300" cy="694800"/>
          </a:xfrm>
          <a:prstGeom prst="ellipse">
            <a:avLst/>
          </a:prstGeom>
          <a:noFill/>
          <a:ln>
            <a:noFill/>
          </a:ln>
        </p:spPr>
      </p:pic>
      <p:pic>
        <p:nvPicPr>
          <p:cNvPr id="350" name="Google Shape;350;p47"/>
          <p:cNvPicPr preferRelativeResize="0"/>
          <p:nvPr/>
        </p:nvPicPr>
        <p:blipFill rotWithShape="1">
          <a:blip r:embed="rId6">
            <a:alphaModFix/>
          </a:blip>
          <a:srcRect l="16865" r="16865"/>
          <a:stretch/>
        </p:blipFill>
        <p:spPr>
          <a:xfrm>
            <a:off x="5224488" y="2116125"/>
            <a:ext cx="687300" cy="694800"/>
          </a:xfrm>
          <a:prstGeom prst="ellipse">
            <a:avLst/>
          </a:prstGeom>
          <a:noFill/>
          <a:ln>
            <a:noFill/>
          </a:ln>
        </p:spPr>
      </p:pic>
      <p:pic>
        <p:nvPicPr>
          <p:cNvPr id="351" name="Google Shape;351;p47"/>
          <p:cNvPicPr preferRelativeResize="0"/>
          <p:nvPr/>
        </p:nvPicPr>
        <p:blipFill rotWithShape="1">
          <a:blip r:embed="rId7">
            <a:alphaModFix/>
          </a:blip>
          <a:srcRect l="16865" r="16865"/>
          <a:stretch/>
        </p:blipFill>
        <p:spPr>
          <a:xfrm>
            <a:off x="7212028" y="2116125"/>
            <a:ext cx="687300" cy="694800"/>
          </a:xfrm>
          <a:prstGeom prst="ellipse">
            <a:avLst/>
          </a:prstGeom>
          <a:noFill/>
          <a:ln>
            <a:noFill/>
          </a:ln>
        </p:spPr>
      </p:pic>
      <p:sp>
        <p:nvSpPr>
          <p:cNvPr id="352" name="Google Shape;352;p47"/>
          <p:cNvSpPr/>
          <p:nvPr/>
        </p:nvSpPr>
        <p:spPr>
          <a:xfrm rot="2160277">
            <a:off x="126629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rot="2160277">
            <a:off x="3290204"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rot="2160277">
            <a:off x="5290250"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rot="2160277">
            <a:off x="7258330" y="2969334"/>
            <a:ext cx="566001" cy="453736"/>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64"/>
          <p:cNvSpPr/>
          <p:nvPr/>
        </p:nvSpPr>
        <p:spPr>
          <a:xfrm>
            <a:off x="0" y="953700"/>
            <a:ext cx="9216900" cy="3236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4"/>
          <p:cNvSpPr txBox="1">
            <a:spLocks noGrp="1"/>
          </p:cNvSpPr>
          <p:nvPr>
            <p:ph type="title"/>
          </p:nvPr>
        </p:nvSpPr>
        <p:spPr>
          <a:xfrm>
            <a:off x="1519800" y="1861364"/>
            <a:ext cx="6104400" cy="11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Questions?</a:t>
            </a:r>
            <a:endParaRPr sz="8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p65"/>
          <p:cNvSpPr/>
          <p:nvPr/>
        </p:nvSpPr>
        <p:spPr>
          <a:xfrm>
            <a:off x="1490700" y="1167300"/>
            <a:ext cx="6162600" cy="280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5"/>
          <p:cNvSpPr txBox="1">
            <a:spLocks noGrp="1"/>
          </p:cNvSpPr>
          <p:nvPr>
            <p:ph type="subTitle" idx="1"/>
          </p:nvPr>
        </p:nvSpPr>
        <p:spPr>
          <a:xfrm>
            <a:off x="2194200" y="2287533"/>
            <a:ext cx="4755600" cy="11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Jor75@aber.ac.uk</a:t>
            </a:r>
            <a:endParaRPr sz="1800" dirty="0"/>
          </a:p>
          <a:p>
            <a:pPr marL="0" lvl="0" indent="0" algn="ctr" rtl="0">
              <a:spcBef>
                <a:spcPts val="0"/>
              </a:spcBef>
              <a:spcAft>
                <a:spcPts val="0"/>
              </a:spcAft>
              <a:buNone/>
            </a:pPr>
            <a:r>
              <a:rPr lang="en" sz="1800" dirty="0"/>
              <a:t>+44 1234567890</a:t>
            </a:r>
            <a:endParaRPr sz="1800" dirty="0"/>
          </a:p>
        </p:txBody>
      </p:sp>
      <p:sp>
        <p:nvSpPr>
          <p:cNvPr id="584" name="Google Shape;584;p65"/>
          <p:cNvSpPr txBox="1">
            <a:spLocks noGrp="1"/>
          </p:cNvSpPr>
          <p:nvPr>
            <p:ph type="title"/>
          </p:nvPr>
        </p:nvSpPr>
        <p:spPr>
          <a:xfrm>
            <a:off x="2553900" y="1267425"/>
            <a:ext cx="4036200" cy="9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599" name="Google Shape;599;p65"/>
          <p:cNvSpPr/>
          <p:nvPr/>
        </p:nvSpPr>
        <p:spPr>
          <a:xfrm rot="719614">
            <a:off x="7193625" y="3599299"/>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5"/>
          <p:cNvSpPr/>
          <p:nvPr/>
        </p:nvSpPr>
        <p:spPr>
          <a:xfrm rot="719614">
            <a:off x="1338756" y="1046497"/>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5"/>
          <p:cNvSpPr txBox="1">
            <a:spLocks noGrp="1"/>
          </p:cNvSpPr>
          <p:nvPr>
            <p:ph type="subTitle" idx="2"/>
          </p:nvPr>
        </p:nvSpPr>
        <p:spPr>
          <a:xfrm>
            <a:off x="2194200" y="3518525"/>
            <a:ext cx="4755600" cy="3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t>Please keep this slide for attribution</a:t>
            </a:r>
            <a:endParaRPr sz="1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7"/>
          <p:cNvSpPr txBox="1">
            <a:spLocks noGrp="1"/>
          </p:cNvSpPr>
          <p:nvPr>
            <p:ph type="subTitle" idx="1"/>
          </p:nvPr>
        </p:nvSpPr>
        <p:spPr>
          <a:xfrm>
            <a:off x="59893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Problem background</a:t>
            </a:r>
            <a:endParaRPr dirty="0"/>
          </a:p>
        </p:txBody>
      </p:sp>
      <p:sp>
        <p:nvSpPr>
          <p:cNvPr id="195" name="Google Shape;195;p37"/>
          <p:cNvSpPr txBox="1">
            <a:spLocks noGrp="1"/>
          </p:cNvSpPr>
          <p:nvPr>
            <p:ph type="subTitle" idx="2"/>
          </p:nvPr>
        </p:nvSpPr>
        <p:spPr>
          <a:xfrm>
            <a:off x="588888" y="3839597"/>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dirty="0"/>
              <a:t>Questions about why we need this technology</a:t>
            </a:r>
            <a:endParaRPr sz="1200" dirty="0"/>
          </a:p>
        </p:txBody>
      </p:sp>
      <p:sp>
        <p:nvSpPr>
          <p:cNvPr id="196" name="Google Shape;196;p37"/>
          <p:cNvSpPr txBox="1">
            <a:spLocks noGrp="1"/>
          </p:cNvSpPr>
          <p:nvPr>
            <p:ph type="subTitle" idx="3"/>
          </p:nvPr>
        </p:nvSpPr>
        <p:spPr>
          <a:xfrm>
            <a:off x="2678755" y="3305325"/>
            <a:ext cx="1715845"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Experimental Designs</a:t>
            </a:r>
            <a:endParaRPr dirty="0"/>
          </a:p>
        </p:txBody>
      </p:sp>
      <p:sp>
        <p:nvSpPr>
          <p:cNvPr id="197" name="Google Shape;197;p37"/>
          <p:cNvSpPr txBox="1">
            <a:spLocks noGrp="1"/>
          </p:cNvSpPr>
          <p:nvPr>
            <p:ph type="subTitle" idx="4"/>
          </p:nvPr>
        </p:nvSpPr>
        <p:spPr>
          <a:xfrm>
            <a:off x="2667800" y="3839597"/>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dirty="0"/>
              <a:t>Data Acquisition and Preprocessing </a:t>
            </a:r>
          </a:p>
        </p:txBody>
      </p:sp>
      <p:sp>
        <p:nvSpPr>
          <p:cNvPr id="198" name="Google Shape;198;p37"/>
          <p:cNvSpPr txBox="1">
            <a:spLocks noGrp="1"/>
          </p:cNvSpPr>
          <p:nvPr>
            <p:ph type="subTitle" idx="5"/>
          </p:nvPr>
        </p:nvSpPr>
        <p:spPr>
          <a:xfrm>
            <a:off x="4757641"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Demo – Code</a:t>
            </a:r>
            <a:endParaRPr dirty="0"/>
          </a:p>
        </p:txBody>
      </p:sp>
      <p:sp>
        <p:nvSpPr>
          <p:cNvPr id="199" name="Google Shape;199;p37"/>
          <p:cNvSpPr txBox="1">
            <a:spLocks noGrp="1"/>
          </p:cNvSpPr>
          <p:nvPr>
            <p:ph type="subTitle" idx="6"/>
          </p:nvPr>
        </p:nvSpPr>
        <p:spPr>
          <a:xfrm>
            <a:off x="4747591" y="3839597"/>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t>A guide of what I’ve done so far </a:t>
            </a:r>
            <a:endParaRPr sz="1200" strike="sngStrike" dirty="0"/>
          </a:p>
        </p:txBody>
      </p:sp>
      <p:sp>
        <p:nvSpPr>
          <p:cNvPr id="200" name="Google Shape;200;p37"/>
          <p:cNvSpPr txBox="1">
            <a:spLocks noGrp="1"/>
          </p:cNvSpPr>
          <p:nvPr>
            <p:ph type="subTitle" idx="7"/>
          </p:nvPr>
        </p:nvSpPr>
        <p:spPr>
          <a:xfrm>
            <a:off x="6837458" y="3305325"/>
            <a:ext cx="17067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Sentinel 2 Information</a:t>
            </a:r>
            <a:endParaRPr dirty="0"/>
          </a:p>
        </p:txBody>
      </p:sp>
      <p:sp>
        <p:nvSpPr>
          <p:cNvPr id="201" name="Google Shape;201;p37"/>
          <p:cNvSpPr txBox="1">
            <a:spLocks noGrp="1"/>
          </p:cNvSpPr>
          <p:nvPr>
            <p:ph type="subTitle" idx="8"/>
          </p:nvPr>
        </p:nvSpPr>
        <p:spPr>
          <a:xfrm>
            <a:off x="6827408" y="3839597"/>
            <a:ext cx="17268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dirty="0"/>
              <a:t>Combinations, Bands, Burnt area methods</a:t>
            </a:r>
          </a:p>
        </p:txBody>
      </p:sp>
      <p:pic>
        <p:nvPicPr>
          <p:cNvPr id="202" name="Google Shape;202;p37"/>
          <p:cNvPicPr preferRelativeResize="0"/>
          <p:nvPr/>
        </p:nvPicPr>
        <p:blipFill rotWithShape="1">
          <a:blip r:embed="rId4">
            <a:alphaModFix/>
          </a:blip>
          <a:srcRect l="7307" t="32302" r="61597" b="20773"/>
          <a:stretch/>
        </p:blipFill>
        <p:spPr>
          <a:xfrm>
            <a:off x="898775" y="1896426"/>
            <a:ext cx="1179900" cy="1192800"/>
          </a:xfrm>
          <a:prstGeom prst="ellipse">
            <a:avLst/>
          </a:prstGeom>
          <a:noFill/>
          <a:ln>
            <a:noFill/>
          </a:ln>
        </p:spPr>
      </p:pic>
      <p:sp>
        <p:nvSpPr>
          <p:cNvPr id="203" name="Google Shape;203;p3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04" name="Google Shape;204;p37"/>
          <p:cNvPicPr preferRelativeResize="0"/>
          <p:nvPr/>
        </p:nvPicPr>
        <p:blipFill rotWithShape="1">
          <a:blip r:embed="rId4">
            <a:alphaModFix/>
          </a:blip>
          <a:srcRect l="23501" t="10956" r="45402" b="42119"/>
          <a:stretch/>
        </p:blipFill>
        <p:spPr>
          <a:xfrm>
            <a:off x="2954350" y="1896426"/>
            <a:ext cx="1179900" cy="1192800"/>
          </a:xfrm>
          <a:prstGeom prst="ellipse">
            <a:avLst/>
          </a:prstGeom>
          <a:noFill/>
          <a:ln>
            <a:noFill/>
          </a:ln>
        </p:spPr>
      </p:pic>
      <p:pic>
        <p:nvPicPr>
          <p:cNvPr id="205" name="Google Shape;205;p37"/>
          <p:cNvPicPr preferRelativeResize="0"/>
          <p:nvPr/>
        </p:nvPicPr>
        <p:blipFill rotWithShape="1">
          <a:blip r:embed="rId4">
            <a:alphaModFix/>
          </a:blip>
          <a:srcRect l="31468" t="53075" r="37435"/>
          <a:stretch/>
        </p:blipFill>
        <p:spPr>
          <a:xfrm>
            <a:off x="5015188" y="1896426"/>
            <a:ext cx="1179900" cy="1192800"/>
          </a:xfrm>
          <a:prstGeom prst="ellipse">
            <a:avLst/>
          </a:prstGeom>
          <a:noFill/>
          <a:ln>
            <a:noFill/>
          </a:ln>
        </p:spPr>
      </p:pic>
      <p:pic>
        <p:nvPicPr>
          <p:cNvPr id="206" name="Google Shape;206;p37"/>
          <p:cNvPicPr preferRelativeResize="0"/>
          <p:nvPr/>
        </p:nvPicPr>
        <p:blipFill rotWithShape="1">
          <a:blip r:embed="rId4">
            <a:alphaModFix/>
          </a:blip>
          <a:srcRect l="63854" t="16611" r="5049" b="36464"/>
          <a:stretch/>
        </p:blipFill>
        <p:spPr>
          <a:xfrm>
            <a:off x="7065263" y="1896426"/>
            <a:ext cx="1179900" cy="11928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0"/>
          <p:cNvSpPr/>
          <p:nvPr/>
        </p:nvSpPr>
        <p:spPr>
          <a:xfrm>
            <a:off x="2674750" y="670525"/>
            <a:ext cx="3794400" cy="380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txBox="1">
            <a:spLocks noGrp="1"/>
          </p:cNvSpPr>
          <p:nvPr>
            <p:ph type="title"/>
          </p:nvPr>
        </p:nvSpPr>
        <p:spPr>
          <a:xfrm>
            <a:off x="2795800" y="2648199"/>
            <a:ext cx="3552300" cy="8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background</a:t>
            </a:r>
            <a:endParaRPr dirty="0"/>
          </a:p>
        </p:txBody>
      </p:sp>
      <p:pic>
        <p:nvPicPr>
          <p:cNvPr id="230" name="Google Shape;230;p40"/>
          <p:cNvPicPr preferRelativeResize="0"/>
          <p:nvPr/>
        </p:nvPicPr>
        <p:blipFill rotWithShape="1">
          <a:blip r:embed="rId3">
            <a:alphaModFix/>
          </a:blip>
          <a:srcRect l="42802" t="21727" r="42629" b="52085"/>
          <a:stretch/>
        </p:blipFill>
        <p:spPr>
          <a:xfrm>
            <a:off x="3907244" y="985862"/>
            <a:ext cx="1332300" cy="1347000"/>
          </a:xfrm>
          <a:prstGeom prst="ellipse">
            <a:avLst/>
          </a:prstGeom>
          <a:noFill/>
          <a:ln>
            <a:noFill/>
          </a:ln>
        </p:spPr>
      </p:pic>
      <p:sp>
        <p:nvSpPr>
          <p:cNvPr id="231" name="Google Shape;231;p40"/>
          <p:cNvSpPr txBox="1">
            <a:spLocks noGrp="1"/>
          </p:cNvSpPr>
          <p:nvPr>
            <p:ph type="subTitle" idx="1"/>
          </p:nvPr>
        </p:nvSpPr>
        <p:spPr>
          <a:xfrm>
            <a:off x="3043300" y="3462456"/>
            <a:ext cx="30573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dirty="0"/>
              <a:t>Questions about why we need this technology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p42"/>
          <p:cNvPicPr preferRelativeResize="0"/>
          <p:nvPr/>
        </p:nvPicPr>
        <p:blipFill rotWithShape="1">
          <a:blip r:embed="rId3">
            <a:alphaModFix/>
          </a:blip>
          <a:srcRect t="33476" b="30367"/>
          <a:stretch/>
        </p:blipFill>
        <p:spPr>
          <a:xfrm>
            <a:off x="0" y="3283799"/>
            <a:ext cx="9144000" cy="1859701"/>
          </a:xfrm>
          <a:prstGeom prst="rect">
            <a:avLst/>
          </a:prstGeom>
          <a:noFill/>
          <a:ln>
            <a:noFill/>
          </a:ln>
        </p:spPr>
      </p:pic>
      <p:sp>
        <p:nvSpPr>
          <p:cNvPr id="251" name="Google Shape;251;p42"/>
          <p:cNvSpPr txBox="1">
            <a:spLocks noGrp="1"/>
          </p:cNvSpPr>
          <p:nvPr>
            <p:ph type="subTitle" idx="2"/>
          </p:nvPr>
        </p:nvSpPr>
        <p:spPr>
          <a:xfrm>
            <a:off x="0" y="2084237"/>
            <a:ext cx="3019783" cy="85029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200" dirty="0"/>
              <a:t>How is satellite imagery being used in different fields, such as environmental monitoring, disaster response, urban planning, and agriculture?</a:t>
            </a:r>
            <a:endParaRPr sz="1200" dirty="0"/>
          </a:p>
        </p:txBody>
      </p:sp>
      <p:sp>
        <p:nvSpPr>
          <p:cNvPr id="253" name="Google Shape;253;p42"/>
          <p:cNvSpPr txBox="1">
            <a:spLocks noGrp="1"/>
          </p:cNvSpPr>
          <p:nvPr>
            <p:ph type="subTitle" idx="4"/>
          </p:nvPr>
        </p:nvSpPr>
        <p:spPr>
          <a:xfrm>
            <a:off x="3118688" y="2209219"/>
            <a:ext cx="3104433" cy="583476"/>
          </a:xfrm>
          <a:prstGeom prst="rect">
            <a:avLst/>
          </a:prstGeom>
        </p:spPr>
        <p:txBody>
          <a:bodyPr spcFirstLastPara="1" wrap="square" lIns="91425" tIns="91425" rIns="91425" bIns="91425" anchor="t" anchorCtr="0">
            <a:noAutofit/>
          </a:bodyPr>
          <a:lstStyle/>
          <a:p>
            <a:pPr marL="0" indent="0"/>
            <a:r>
              <a:rPr lang="en-GB" sz="1200" dirty="0"/>
              <a:t>How can ML and AI be used to analyse satellite imagery for specific purposes?</a:t>
            </a:r>
            <a:endParaRPr lang="en-GB" sz="1600" dirty="0"/>
          </a:p>
        </p:txBody>
      </p:sp>
      <p:sp>
        <p:nvSpPr>
          <p:cNvPr id="255" name="Google Shape;255;p42"/>
          <p:cNvSpPr txBox="1">
            <a:spLocks noGrp="1"/>
          </p:cNvSpPr>
          <p:nvPr>
            <p:ph type="subTitle" idx="6"/>
          </p:nvPr>
        </p:nvSpPr>
        <p:spPr>
          <a:xfrm>
            <a:off x="6438444" y="2109397"/>
            <a:ext cx="2705556" cy="924706"/>
          </a:xfrm>
          <a:prstGeom prst="rect">
            <a:avLst/>
          </a:prstGeom>
        </p:spPr>
        <p:txBody>
          <a:bodyPr spcFirstLastPara="1" wrap="square" lIns="91425" tIns="91425" rIns="91425" bIns="91425" anchor="t" anchorCtr="0">
            <a:noAutofit/>
          </a:bodyPr>
          <a:lstStyle/>
          <a:p>
            <a:pPr marL="0" indent="0"/>
            <a:r>
              <a:rPr lang="en-GB" sz="1200" dirty="0"/>
              <a:t>What are the ethical considerations of using satellite imagery, such as privacy concerns and the potential for misuse? </a:t>
            </a:r>
          </a:p>
        </p:txBody>
      </p:sp>
      <p:sp>
        <p:nvSpPr>
          <p:cNvPr id="256" name="Google Shape;256;p42"/>
          <p:cNvSpPr txBox="1">
            <a:spLocks noGrp="1"/>
          </p:cNvSpPr>
          <p:nvPr>
            <p:ph type="title"/>
          </p:nvPr>
        </p:nvSpPr>
        <p:spPr>
          <a:xfrm>
            <a:off x="840332" y="26821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Research Questions</a:t>
            </a:r>
            <a:endParaRPr dirty="0">
              <a:solidFill>
                <a:schemeClr val="lt2"/>
              </a:solidFill>
            </a:endParaRPr>
          </a:p>
        </p:txBody>
      </p:sp>
      <p:grpSp>
        <p:nvGrpSpPr>
          <p:cNvPr id="12" name="Google Shape;12167;p82">
            <a:extLst>
              <a:ext uri="{FF2B5EF4-FFF2-40B4-BE49-F238E27FC236}">
                <a16:creationId xmlns:a16="http://schemas.microsoft.com/office/drawing/2014/main" id="{A16F9D3E-87EE-BBDE-ADD9-548413A536E8}"/>
              </a:ext>
            </a:extLst>
          </p:cNvPr>
          <p:cNvGrpSpPr/>
          <p:nvPr/>
        </p:nvGrpSpPr>
        <p:grpSpPr>
          <a:xfrm>
            <a:off x="1190703" y="1353533"/>
            <a:ext cx="720000" cy="720000"/>
            <a:chOff x="6608877" y="3353074"/>
            <a:chExt cx="357408" cy="357408"/>
          </a:xfrm>
        </p:grpSpPr>
        <p:sp>
          <p:nvSpPr>
            <p:cNvPr id="13" name="Google Shape;12168;p82">
              <a:extLst>
                <a:ext uri="{FF2B5EF4-FFF2-40B4-BE49-F238E27FC236}">
                  <a16:creationId xmlns:a16="http://schemas.microsoft.com/office/drawing/2014/main" id="{D7836057-9AB6-F019-55E9-E13FD58B076B}"/>
                </a:ext>
              </a:extLst>
            </p:cNvPr>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169;p82">
              <a:extLst>
                <a:ext uri="{FF2B5EF4-FFF2-40B4-BE49-F238E27FC236}">
                  <a16:creationId xmlns:a16="http://schemas.microsoft.com/office/drawing/2014/main" id="{C82E0251-1299-2FDA-52D4-D9EF3C08DCA7}"/>
                </a:ext>
              </a:extLst>
            </p:cNvPr>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70;p82">
              <a:extLst>
                <a:ext uri="{FF2B5EF4-FFF2-40B4-BE49-F238E27FC236}">
                  <a16:creationId xmlns:a16="http://schemas.microsoft.com/office/drawing/2014/main" id="{47FCBD2D-D09D-04B9-E459-AAF97529DB30}"/>
                </a:ext>
              </a:extLst>
            </p:cNvPr>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71;p82">
              <a:extLst>
                <a:ext uri="{FF2B5EF4-FFF2-40B4-BE49-F238E27FC236}">
                  <a16:creationId xmlns:a16="http://schemas.microsoft.com/office/drawing/2014/main" id="{AB825EB5-F848-0B57-E2F7-955F1BDBA57C}"/>
                </a:ext>
              </a:extLst>
            </p:cNvPr>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72;p82">
              <a:extLst>
                <a:ext uri="{FF2B5EF4-FFF2-40B4-BE49-F238E27FC236}">
                  <a16:creationId xmlns:a16="http://schemas.microsoft.com/office/drawing/2014/main" id="{899CD769-F8B9-040C-C242-FC17F84253F2}"/>
                </a:ext>
              </a:extLst>
            </p:cNvPr>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73;p82">
              <a:extLst>
                <a:ext uri="{FF2B5EF4-FFF2-40B4-BE49-F238E27FC236}">
                  <a16:creationId xmlns:a16="http://schemas.microsoft.com/office/drawing/2014/main" id="{58E6EA11-F2F7-9DE5-669D-9EA38F10D559}"/>
                </a:ext>
              </a:extLst>
            </p:cNvPr>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74;p82">
              <a:extLst>
                <a:ext uri="{FF2B5EF4-FFF2-40B4-BE49-F238E27FC236}">
                  <a16:creationId xmlns:a16="http://schemas.microsoft.com/office/drawing/2014/main" id="{F442E6DC-EC50-AA85-607C-E540DDA74038}"/>
                </a:ext>
              </a:extLst>
            </p:cNvPr>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1427;p81">
            <a:extLst>
              <a:ext uri="{FF2B5EF4-FFF2-40B4-BE49-F238E27FC236}">
                <a16:creationId xmlns:a16="http://schemas.microsoft.com/office/drawing/2014/main" id="{E59FC764-3543-90CB-FF3F-F58981307160}"/>
              </a:ext>
            </a:extLst>
          </p:cNvPr>
          <p:cNvGrpSpPr/>
          <p:nvPr/>
        </p:nvGrpSpPr>
        <p:grpSpPr>
          <a:xfrm>
            <a:off x="4341129" y="1353402"/>
            <a:ext cx="576000" cy="720000"/>
            <a:chOff x="1367060" y="2422129"/>
            <a:chExt cx="269261" cy="352050"/>
          </a:xfrm>
        </p:grpSpPr>
        <p:sp>
          <p:nvSpPr>
            <p:cNvPr id="24" name="Google Shape;11428;p81">
              <a:extLst>
                <a:ext uri="{FF2B5EF4-FFF2-40B4-BE49-F238E27FC236}">
                  <a16:creationId xmlns:a16="http://schemas.microsoft.com/office/drawing/2014/main" id="{4E95EC52-99DE-BFDC-E4E0-BEFC68BC2566}"/>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29;p81">
              <a:extLst>
                <a:ext uri="{FF2B5EF4-FFF2-40B4-BE49-F238E27FC236}">
                  <a16:creationId xmlns:a16="http://schemas.microsoft.com/office/drawing/2014/main" id="{D589011F-DCAF-F607-3C0F-644223C26CA9}"/>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30;p81">
              <a:extLst>
                <a:ext uri="{FF2B5EF4-FFF2-40B4-BE49-F238E27FC236}">
                  <a16:creationId xmlns:a16="http://schemas.microsoft.com/office/drawing/2014/main" id="{D9241232-B56A-E894-77B1-3A9FA1EFB450}"/>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31;p81">
              <a:extLst>
                <a:ext uri="{FF2B5EF4-FFF2-40B4-BE49-F238E27FC236}">
                  <a16:creationId xmlns:a16="http://schemas.microsoft.com/office/drawing/2014/main" id="{ED0CB8A8-D37B-5519-56AB-67AE70717A81}"/>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32;p81">
              <a:extLst>
                <a:ext uri="{FF2B5EF4-FFF2-40B4-BE49-F238E27FC236}">
                  <a16:creationId xmlns:a16="http://schemas.microsoft.com/office/drawing/2014/main" id="{58C55B74-AB93-D61C-2463-BE573E78C15A}"/>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33;p81">
              <a:extLst>
                <a:ext uri="{FF2B5EF4-FFF2-40B4-BE49-F238E27FC236}">
                  <a16:creationId xmlns:a16="http://schemas.microsoft.com/office/drawing/2014/main" id="{BD5AD5FA-210F-33F7-0EA0-25775B0D1CF0}"/>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34;p81">
              <a:extLst>
                <a:ext uri="{FF2B5EF4-FFF2-40B4-BE49-F238E27FC236}">
                  <a16:creationId xmlns:a16="http://schemas.microsoft.com/office/drawing/2014/main" id="{11C92322-28D9-746A-4BA3-C0E12129432F}"/>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35;p81">
              <a:extLst>
                <a:ext uri="{FF2B5EF4-FFF2-40B4-BE49-F238E27FC236}">
                  <a16:creationId xmlns:a16="http://schemas.microsoft.com/office/drawing/2014/main" id="{8A56AB56-2D4C-2A8A-4001-12D97876C0A9}"/>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36;p81">
              <a:extLst>
                <a:ext uri="{FF2B5EF4-FFF2-40B4-BE49-F238E27FC236}">
                  <a16:creationId xmlns:a16="http://schemas.microsoft.com/office/drawing/2014/main" id="{3D6B203E-913F-DF20-AA85-A9B18D1616F6}"/>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37;p81">
              <a:extLst>
                <a:ext uri="{FF2B5EF4-FFF2-40B4-BE49-F238E27FC236}">
                  <a16:creationId xmlns:a16="http://schemas.microsoft.com/office/drawing/2014/main" id="{212CD612-3266-7DDF-8E6E-7C38537B517E}"/>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38;p81">
              <a:extLst>
                <a:ext uri="{FF2B5EF4-FFF2-40B4-BE49-F238E27FC236}">
                  <a16:creationId xmlns:a16="http://schemas.microsoft.com/office/drawing/2014/main" id="{2C5C5EBF-7B88-751E-1FFF-DAA0553F39A6}"/>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39;p81">
              <a:extLst>
                <a:ext uri="{FF2B5EF4-FFF2-40B4-BE49-F238E27FC236}">
                  <a16:creationId xmlns:a16="http://schemas.microsoft.com/office/drawing/2014/main" id="{681F5A68-1D95-518A-540A-96AB642F59A0}"/>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40;p81">
              <a:extLst>
                <a:ext uri="{FF2B5EF4-FFF2-40B4-BE49-F238E27FC236}">
                  <a16:creationId xmlns:a16="http://schemas.microsoft.com/office/drawing/2014/main" id="{17EE887D-F357-AED1-4313-C58CE3D3470B}"/>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41;p81">
              <a:extLst>
                <a:ext uri="{FF2B5EF4-FFF2-40B4-BE49-F238E27FC236}">
                  <a16:creationId xmlns:a16="http://schemas.microsoft.com/office/drawing/2014/main" id="{1A8C2DBA-9CA0-95A3-BF5B-7A5FE7619FF3}"/>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9863;p79">
            <a:extLst>
              <a:ext uri="{FF2B5EF4-FFF2-40B4-BE49-F238E27FC236}">
                <a16:creationId xmlns:a16="http://schemas.microsoft.com/office/drawing/2014/main" id="{646DC464-957D-65AE-9C35-E61ACF0FA667}"/>
              </a:ext>
            </a:extLst>
          </p:cNvPr>
          <p:cNvSpPr/>
          <p:nvPr/>
        </p:nvSpPr>
        <p:spPr>
          <a:xfrm>
            <a:off x="7403485" y="1362602"/>
            <a:ext cx="777600" cy="72000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5" name="Google Shape;265;p43"/>
          <p:cNvPicPr preferRelativeResize="0"/>
          <p:nvPr/>
        </p:nvPicPr>
        <p:blipFill rotWithShape="1">
          <a:blip r:embed="rId3">
            <a:alphaModFix/>
          </a:blip>
          <a:srcRect l="21730" r="21724"/>
          <a:stretch/>
        </p:blipFill>
        <p:spPr>
          <a:xfrm>
            <a:off x="4570425" y="0"/>
            <a:ext cx="4573577" cy="5418574"/>
          </a:xfrm>
          <a:prstGeom prst="rect">
            <a:avLst/>
          </a:prstGeom>
          <a:noFill/>
          <a:ln>
            <a:noFill/>
          </a:ln>
        </p:spPr>
      </p:pic>
      <p:sp>
        <p:nvSpPr>
          <p:cNvPr id="264" name="Google Shape;264;p43"/>
          <p:cNvSpPr txBox="1">
            <a:spLocks noGrp="1"/>
          </p:cNvSpPr>
          <p:nvPr>
            <p:ph type="title"/>
          </p:nvPr>
        </p:nvSpPr>
        <p:spPr>
          <a:xfrm>
            <a:off x="8998" y="4981"/>
            <a:ext cx="4569075" cy="883688"/>
          </a:xfrm>
          <a:prstGeom prst="rect">
            <a:avLst/>
          </a:prstGeom>
        </p:spPr>
        <p:txBody>
          <a:bodyPr spcFirstLastPara="1" wrap="square" lIns="91425" tIns="91425" rIns="91425" bIns="91425" anchor="t" anchorCtr="0">
            <a:noAutofit/>
          </a:bodyPr>
          <a:lstStyle/>
          <a:p>
            <a:pPr algn="ctr"/>
            <a:r>
              <a:rPr lang="en-GB" dirty="0"/>
              <a:t>Wildfires are </a:t>
            </a:r>
            <a:r>
              <a:rPr lang="en-GB" b="1" dirty="0"/>
              <a:t>getting worse</a:t>
            </a:r>
          </a:p>
        </p:txBody>
      </p:sp>
      <p:graphicFrame>
        <p:nvGraphicFramePr>
          <p:cNvPr id="5" name="Chart 4">
            <a:extLst>
              <a:ext uri="{FF2B5EF4-FFF2-40B4-BE49-F238E27FC236}">
                <a16:creationId xmlns:a16="http://schemas.microsoft.com/office/drawing/2014/main" id="{DA1A245C-9453-F38A-D0AC-7DFC9695117C}"/>
              </a:ext>
            </a:extLst>
          </p:cNvPr>
          <p:cNvGraphicFramePr/>
          <p:nvPr>
            <p:extLst>
              <p:ext uri="{D42A27DB-BD31-4B8C-83A1-F6EECF244321}">
                <p14:modId xmlns:p14="http://schemas.microsoft.com/office/powerpoint/2010/main" val="796778078"/>
              </p:ext>
            </p:extLst>
          </p:nvPr>
        </p:nvGraphicFramePr>
        <p:xfrm>
          <a:off x="4565925" y="120503"/>
          <a:ext cx="4569076" cy="4927928"/>
        </p:xfrm>
        <a:graphic>
          <a:graphicData uri="http://schemas.openxmlformats.org/drawingml/2006/chart">
            <c:chart xmlns:c="http://schemas.openxmlformats.org/drawingml/2006/chart" xmlns:r="http://schemas.openxmlformats.org/officeDocument/2006/relationships" r:id="rId4"/>
          </a:graphicData>
        </a:graphic>
      </p:graphicFrame>
      <p:sp>
        <p:nvSpPr>
          <p:cNvPr id="273" name="Google Shape;273;p43"/>
          <p:cNvSpPr txBox="1"/>
          <p:nvPr/>
        </p:nvSpPr>
        <p:spPr>
          <a:xfrm>
            <a:off x="4953113" y="4560387"/>
            <a:ext cx="3808200" cy="488044"/>
          </a:xfrm>
          <a:prstGeom prst="rect">
            <a:avLst/>
          </a:prstGeom>
          <a:solidFill>
            <a:schemeClr val="accent4">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rgbClr val="02734A"/>
                </a:solidFill>
                <a:latin typeface="Open Sans"/>
                <a:ea typeface="Open Sans"/>
                <a:cs typeface="Open Sans"/>
                <a:sym typeface="Open Sans"/>
              </a:rPr>
              <a:t>Credit to: </a:t>
            </a:r>
            <a:r>
              <a:rPr lang="en-GB" sz="1050" dirty="0">
                <a:solidFill>
                  <a:srgbClr val="02734A"/>
                </a:solidFill>
                <a:latin typeface="Open Sans"/>
                <a:ea typeface="Open Sans"/>
                <a:cs typeface="Open Sans"/>
                <a:sym typeface="Open Sans"/>
                <a:hlinkClick r:id="rId5"/>
              </a:rPr>
              <a:t>https://www.ucsusa.org/resources/infographic-wildfires-and-climate-change</a:t>
            </a:r>
            <a:r>
              <a:rPr lang="en-GB" sz="1050" dirty="0">
                <a:solidFill>
                  <a:srgbClr val="02734A"/>
                </a:solidFill>
                <a:latin typeface="Open Sans"/>
                <a:ea typeface="Open Sans"/>
                <a:cs typeface="Open Sans"/>
                <a:sym typeface="Open Sans"/>
              </a:rPr>
              <a:t> for Bar Charts </a:t>
            </a:r>
            <a:endParaRPr sz="1050" dirty="0">
              <a:solidFill>
                <a:srgbClr val="02734A"/>
              </a:solidFill>
              <a:latin typeface="Open Sans"/>
              <a:ea typeface="Open Sans"/>
              <a:cs typeface="Open Sans"/>
              <a:sym typeface="Open Sans"/>
            </a:endParaRPr>
          </a:p>
        </p:txBody>
      </p:sp>
      <p:pic>
        <p:nvPicPr>
          <p:cNvPr id="35" name="Picture 34" descr="A graph of a number of wildfires&#10;&#10;Description automatically generated">
            <a:extLst>
              <a:ext uri="{FF2B5EF4-FFF2-40B4-BE49-F238E27FC236}">
                <a16:creationId xmlns:a16="http://schemas.microsoft.com/office/drawing/2014/main" id="{8C2B923E-3202-B06F-7D41-325A70F9F0F1}"/>
              </a:ext>
            </a:extLst>
          </p:cNvPr>
          <p:cNvPicPr>
            <a:picLocks noChangeAspect="1"/>
          </p:cNvPicPr>
          <p:nvPr/>
        </p:nvPicPr>
        <p:blipFill>
          <a:blip r:embed="rId6"/>
          <a:stretch>
            <a:fillRect/>
          </a:stretch>
        </p:blipFill>
        <p:spPr>
          <a:xfrm>
            <a:off x="5173539" y="48983"/>
            <a:ext cx="3353933" cy="2184182"/>
          </a:xfrm>
          <a:prstGeom prst="rect">
            <a:avLst/>
          </a:prstGeom>
        </p:spPr>
      </p:pic>
      <p:pic>
        <p:nvPicPr>
          <p:cNvPr id="37" name="Picture 36" descr="A graph with numbers and text&#10;&#10;Description automatically generated">
            <a:extLst>
              <a:ext uri="{FF2B5EF4-FFF2-40B4-BE49-F238E27FC236}">
                <a16:creationId xmlns:a16="http://schemas.microsoft.com/office/drawing/2014/main" id="{D42A19F4-C210-413A-A2F0-84B3FFEB982A}"/>
              </a:ext>
            </a:extLst>
          </p:cNvPr>
          <p:cNvPicPr>
            <a:picLocks noChangeAspect="1"/>
          </p:cNvPicPr>
          <p:nvPr/>
        </p:nvPicPr>
        <p:blipFill>
          <a:blip r:embed="rId7"/>
          <a:stretch>
            <a:fillRect/>
          </a:stretch>
        </p:blipFill>
        <p:spPr>
          <a:xfrm>
            <a:off x="5180247" y="2304685"/>
            <a:ext cx="3353932" cy="2184182"/>
          </a:xfrm>
          <a:prstGeom prst="rect">
            <a:avLst/>
          </a:prstGeom>
        </p:spPr>
      </p:pic>
      <p:sp>
        <p:nvSpPr>
          <p:cNvPr id="2" name="Google Shape;273;p43">
            <a:extLst>
              <a:ext uri="{FF2B5EF4-FFF2-40B4-BE49-F238E27FC236}">
                <a16:creationId xmlns:a16="http://schemas.microsoft.com/office/drawing/2014/main" id="{3407503E-8239-EF88-46BC-77C57C8CACF4}"/>
              </a:ext>
            </a:extLst>
          </p:cNvPr>
          <p:cNvSpPr txBox="1"/>
          <p:nvPr/>
        </p:nvSpPr>
        <p:spPr>
          <a:xfrm rot="5400000">
            <a:off x="8445652" y="2097521"/>
            <a:ext cx="762000" cy="312850"/>
          </a:xfrm>
          <a:prstGeom prst="rect">
            <a:avLst/>
          </a:prstGeom>
          <a:solidFill>
            <a:schemeClr val="accent4">
              <a:lumMod val="60000"/>
              <a:lumOff val="4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dirty="0">
                <a:solidFill>
                  <a:srgbClr val="02734A"/>
                </a:solidFill>
                <a:latin typeface="Open Sans"/>
                <a:ea typeface="Open Sans"/>
                <a:cs typeface="Open Sans"/>
                <a:sym typeface="Open Sans"/>
              </a:rPr>
              <a:t>AMERICA</a:t>
            </a:r>
            <a:endParaRPr sz="1050" dirty="0">
              <a:solidFill>
                <a:srgbClr val="02734A"/>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6331E778-4F33-E86D-1A3D-946C5EBB3F31}"/>
              </a:ext>
            </a:extLst>
          </p:cNvPr>
          <p:cNvPicPr>
            <a:picLocks noChangeAspect="1"/>
          </p:cNvPicPr>
          <p:nvPr/>
        </p:nvPicPr>
        <p:blipFill>
          <a:blip r:embed="rId8"/>
          <a:stretch>
            <a:fillRect/>
          </a:stretch>
        </p:blipFill>
        <p:spPr>
          <a:xfrm>
            <a:off x="311638" y="1120255"/>
            <a:ext cx="3947147" cy="1505382"/>
          </a:xfrm>
          <a:prstGeom prst="rect">
            <a:avLst/>
          </a:prstGeom>
        </p:spPr>
      </p:pic>
      <p:sp>
        <p:nvSpPr>
          <p:cNvPr id="6" name="TextBox 5">
            <a:extLst>
              <a:ext uri="{FF2B5EF4-FFF2-40B4-BE49-F238E27FC236}">
                <a16:creationId xmlns:a16="http://schemas.microsoft.com/office/drawing/2014/main" id="{1029BE0B-3D47-AAF0-CC69-B13BF315D5D5}"/>
              </a:ext>
            </a:extLst>
          </p:cNvPr>
          <p:cNvSpPr txBox="1"/>
          <p:nvPr/>
        </p:nvSpPr>
        <p:spPr>
          <a:xfrm>
            <a:off x="626157" y="2798619"/>
            <a:ext cx="3338946" cy="954107"/>
          </a:xfrm>
          <a:prstGeom prst="rect">
            <a:avLst/>
          </a:prstGeom>
          <a:noFill/>
        </p:spPr>
        <p:txBody>
          <a:bodyPr wrap="square" rtlCol="0">
            <a:spAutoFit/>
          </a:bodyPr>
          <a:lstStyle/>
          <a:p>
            <a:r>
              <a:rPr lang="en-GB" dirty="0"/>
              <a:t>As we can see in both charts, the trend is rising; one of the reasons for this is that wildfires are much more prevalent than it used to be. </a:t>
            </a:r>
          </a:p>
        </p:txBody>
      </p:sp>
      <p:sp>
        <p:nvSpPr>
          <p:cNvPr id="7" name="TextBox 6">
            <a:extLst>
              <a:ext uri="{FF2B5EF4-FFF2-40B4-BE49-F238E27FC236}">
                <a16:creationId xmlns:a16="http://schemas.microsoft.com/office/drawing/2014/main" id="{437D7130-9BC3-6432-AB2B-99F9B3913245}"/>
              </a:ext>
            </a:extLst>
          </p:cNvPr>
          <p:cNvSpPr txBox="1"/>
          <p:nvPr/>
        </p:nvSpPr>
        <p:spPr>
          <a:xfrm>
            <a:off x="382687" y="4650520"/>
            <a:ext cx="3969603" cy="307777"/>
          </a:xfrm>
          <a:prstGeom prst="rect">
            <a:avLst/>
          </a:prstGeom>
          <a:noFill/>
        </p:spPr>
        <p:txBody>
          <a:bodyPr wrap="square" rtlCol="0">
            <a:spAutoFit/>
          </a:bodyPr>
          <a:lstStyle/>
          <a:p>
            <a:r>
              <a:rPr lang="en-GB" dirty="0">
                <a:hlinkClick r:id="rId9"/>
              </a:rPr>
              <a:t>Brochure_Copernicus_2019 updated_0.pdf</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p42"/>
          <p:cNvPicPr preferRelativeResize="0"/>
          <p:nvPr/>
        </p:nvPicPr>
        <p:blipFill rotWithShape="1">
          <a:blip r:embed="rId3">
            <a:alphaModFix/>
          </a:blip>
          <a:srcRect t="33476" b="30367"/>
          <a:stretch/>
        </p:blipFill>
        <p:spPr>
          <a:xfrm>
            <a:off x="-242455" y="3588350"/>
            <a:ext cx="9628909" cy="2218701"/>
          </a:xfrm>
          <a:prstGeom prst="rect">
            <a:avLst/>
          </a:prstGeom>
          <a:noFill/>
          <a:ln>
            <a:noFill/>
          </a:ln>
        </p:spPr>
      </p:pic>
      <p:sp>
        <p:nvSpPr>
          <p:cNvPr id="251" name="Google Shape;251;p42"/>
          <p:cNvSpPr txBox="1">
            <a:spLocks noGrp="1"/>
          </p:cNvSpPr>
          <p:nvPr>
            <p:ph type="subTitle" idx="2"/>
          </p:nvPr>
        </p:nvSpPr>
        <p:spPr>
          <a:xfrm>
            <a:off x="840332" y="1009408"/>
            <a:ext cx="7717500" cy="22187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800" b="1" dirty="0"/>
              <a:t>To explore deep learning for burnt area detection in satellite imagery.</a:t>
            </a:r>
          </a:p>
          <a:p>
            <a:pPr marL="0" lvl="0" indent="0" rtl="0">
              <a:spcBef>
                <a:spcPts val="0"/>
              </a:spcBef>
              <a:spcAft>
                <a:spcPts val="0"/>
              </a:spcAft>
              <a:buNone/>
            </a:pPr>
            <a:endParaRPr lang="en-GB" sz="800" u="sng" dirty="0"/>
          </a:p>
          <a:p>
            <a:pPr marL="0" lvl="0" indent="0" rtl="0">
              <a:spcBef>
                <a:spcPts val="0"/>
              </a:spcBef>
              <a:spcAft>
                <a:spcPts val="0"/>
              </a:spcAft>
              <a:buNone/>
            </a:pPr>
            <a:r>
              <a:rPr lang="en-GB" sz="800" u="sng" dirty="0"/>
              <a:t>Feature Extraction</a:t>
            </a:r>
            <a:r>
              <a:rPr lang="en-GB" sz="800" dirty="0"/>
              <a:t>: Convolutional Neural Networks (CNNs) are made to automatically extract features from images.</a:t>
            </a:r>
          </a:p>
          <a:p>
            <a:pPr marL="0" lvl="0" indent="0" rtl="0">
              <a:spcBef>
                <a:spcPts val="0"/>
              </a:spcBef>
              <a:spcAft>
                <a:spcPts val="0"/>
              </a:spcAft>
              <a:buNone/>
            </a:pPr>
            <a:endParaRPr lang="en-GB" sz="800" dirty="0"/>
          </a:p>
          <a:p>
            <a:pPr marL="0" lvl="0" indent="0" rtl="0">
              <a:spcBef>
                <a:spcPts val="0"/>
              </a:spcBef>
              <a:spcAft>
                <a:spcPts val="0"/>
              </a:spcAft>
              <a:buNone/>
            </a:pPr>
            <a:r>
              <a:rPr lang="en-GB" sz="800" u="sng" dirty="0"/>
              <a:t>Complexities and Context:</a:t>
            </a:r>
            <a:r>
              <a:rPr lang="en-GB" sz="800" dirty="0"/>
              <a:t> Satellite imagery is complex as there are factors that can make the results differ, such as weather or land cover. </a:t>
            </a:r>
          </a:p>
          <a:p>
            <a:pPr marL="0" lvl="0" indent="0" rtl="0">
              <a:spcBef>
                <a:spcPts val="0"/>
              </a:spcBef>
              <a:spcAft>
                <a:spcPts val="0"/>
              </a:spcAft>
              <a:buNone/>
            </a:pPr>
            <a:endParaRPr lang="en-GB" sz="800" u="sng" dirty="0"/>
          </a:p>
          <a:p>
            <a:pPr marL="0" lvl="0" indent="0" rtl="0">
              <a:spcBef>
                <a:spcPts val="0"/>
              </a:spcBef>
              <a:spcAft>
                <a:spcPts val="0"/>
              </a:spcAft>
              <a:buNone/>
            </a:pPr>
            <a:r>
              <a:rPr lang="en-GB" sz="800" u="sng" dirty="0"/>
              <a:t>Multispectral Data:</a:t>
            </a:r>
            <a:r>
              <a:rPr lang="en-GB" sz="800" dirty="0"/>
              <a:t> We need to have various band combinations so we can have multiple models to show if an area has some burnt area, as changes in reflectance cross the spectrum between burnt and healthy vegetation. </a:t>
            </a:r>
          </a:p>
          <a:p>
            <a:pPr marL="0" lvl="0" indent="0" rtl="0">
              <a:spcBef>
                <a:spcPts val="0"/>
              </a:spcBef>
              <a:spcAft>
                <a:spcPts val="0"/>
              </a:spcAft>
              <a:buNone/>
            </a:pPr>
            <a:endParaRPr lang="en-GB" sz="800" u="sng" dirty="0"/>
          </a:p>
          <a:p>
            <a:pPr marL="0" lvl="0" indent="0" rtl="0">
              <a:spcBef>
                <a:spcPts val="0"/>
              </a:spcBef>
              <a:spcAft>
                <a:spcPts val="0"/>
              </a:spcAft>
              <a:buNone/>
            </a:pPr>
            <a:r>
              <a:rPr lang="en-GB" sz="800" u="sng" dirty="0"/>
              <a:t>Improved Accuracy</a:t>
            </a:r>
          </a:p>
          <a:p>
            <a:pPr marL="0" lvl="0" indent="0" rtl="0">
              <a:spcBef>
                <a:spcPts val="0"/>
              </a:spcBef>
              <a:spcAft>
                <a:spcPts val="0"/>
              </a:spcAft>
              <a:buNone/>
            </a:pPr>
            <a:endParaRPr lang="en-GB" sz="800" strike="sngStrike" dirty="0"/>
          </a:p>
          <a:p>
            <a:pPr marL="0" lvl="0" indent="0" rtl="0">
              <a:spcBef>
                <a:spcPts val="0"/>
              </a:spcBef>
              <a:spcAft>
                <a:spcPts val="0"/>
              </a:spcAft>
              <a:buNone/>
            </a:pPr>
            <a:r>
              <a:rPr lang="en-GB" sz="800" b="1" dirty="0"/>
              <a:t>To compare different deep learning models and find the best parameter setting</a:t>
            </a:r>
          </a:p>
          <a:p>
            <a:pPr marL="0" lvl="0" indent="0" rtl="0">
              <a:spcBef>
                <a:spcPts val="0"/>
              </a:spcBef>
              <a:spcAft>
                <a:spcPts val="0"/>
              </a:spcAft>
              <a:buNone/>
            </a:pPr>
            <a:endParaRPr lang="en-GB" sz="800" b="1" dirty="0"/>
          </a:p>
          <a:p>
            <a:pPr marL="0" lvl="0" indent="0" rtl="0">
              <a:spcBef>
                <a:spcPts val="0"/>
              </a:spcBef>
              <a:spcAft>
                <a:spcPts val="0"/>
              </a:spcAft>
              <a:buNone/>
            </a:pPr>
            <a:r>
              <a:rPr lang="en-GB" sz="800" u="sng" dirty="0"/>
              <a:t>CNN’s</a:t>
            </a:r>
            <a:r>
              <a:rPr lang="en-GB" sz="800" dirty="0"/>
              <a:t> = Architecture to specifically learn spatial features from images = ideal for our objective. </a:t>
            </a:r>
            <a:br>
              <a:rPr lang="en-GB" sz="800" dirty="0"/>
            </a:br>
            <a:endParaRPr lang="en-GB" sz="800" dirty="0"/>
          </a:p>
          <a:p>
            <a:pPr marL="0" lvl="0" indent="0" rtl="0">
              <a:spcBef>
                <a:spcPts val="0"/>
              </a:spcBef>
              <a:spcAft>
                <a:spcPts val="0"/>
              </a:spcAft>
              <a:buNone/>
            </a:pPr>
            <a:r>
              <a:rPr lang="en-GB" sz="800" u="sng" dirty="0"/>
              <a:t>U-Net</a:t>
            </a:r>
            <a:r>
              <a:rPr lang="en-GB" sz="800" dirty="0"/>
              <a:t> = It translates pixel-wise classifications (specific to semantic segmentation) = ideal for identifying flood zones, segmenting different types of vegetation, or even creating detailed urban maps. </a:t>
            </a:r>
            <a:br>
              <a:rPr lang="en-GB" sz="800" dirty="0"/>
            </a:br>
            <a:endParaRPr lang="en-GB" sz="800" dirty="0"/>
          </a:p>
          <a:p>
            <a:pPr marL="0" lvl="0" indent="0" rtl="0">
              <a:spcBef>
                <a:spcPts val="0"/>
              </a:spcBef>
              <a:spcAft>
                <a:spcPts val="0"/>
              </a:spcAft>
              <a:buNone/>
            </a:pPr>
            <a:r>
              <a:rPr lang="en-GB" sz="800" u="sng" dirty="0"/>
              <a:t>Vision Transformers </a:t>
            </a:r>
            <a:r>
              <a:rPr lang="en-GB" sz="800" dirty="0"/>
              <a:t>= A new approach that utilises mechanisms to analyse relationships between different parts of an image. It captures long-range dependencies that are potentially useful for identifying large-scale patterns like deforestation or changes in weather patterns. </a:t>
            </a:r>
          </a:p>
        </p:txBody>
      </p:sp>
      <p:sp>
        <p:nvSpPr>
          <p:cNvPr id="256" name="Google Shape;256;p42"/>
          <p:cNvSpPr txBox="1">
            <a:spLocks noGrp="1"/>
          </p:cNvSpPr>
          <p:nvPr>
            <p:ph type="title"/>
          </p:nvPr>
        </p:nvSpPr>
        <p:spPr>
          <a:xfrm>
            <a:off x="840332" y="26821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Objective </a:t>
            </a:r>
            <a:endParaRPr dirty="0">
              <a:solidFill>
                <a:schemeClr val="lt2"/>
              </a:solidFill>
            </a:endParaRPr>
          </a:p>
        </p:txBody>
      </p:sp>
    </p:spTree>
    <p:extLst>
      <p:ext uri="{BB962C8B-B14F-4D97-AF65-F5344CB8AC3E}">
        <p14:creationId xmlns:p14="http://schemas.microsoft.com/office/powerpoint/2010/main" val="522909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a:extLst>
            <a:ext uri="{FF2B5EF4-FFF2-40B4-BE49-F238E27FC236}">
              <a16:creationId xmlns:a16="http://schemas.microsoft.com/office/drawing/2014/main" id="{646DEE0C-60FD-C10E-6160-B666194431C3}"/>
            </a:ext>
          </a:extLst>
        </p:cNvPr>
        <p:cNvGrpSpPr/>
        <p:nvPr/>
      </p:nvGrpSpPr>
      <p:grpSpPr>
        <a:xfrm>
          <a:off x="0" y="0"/>
          <a:ext cx="0" cy="0"/>
          <a:chOff x="0" y="0"/>
          <a:chExt cx="0" cy="0"/>
        </a:xfrm>
      </p:grpSpPr>
      <p:sp>
        <p:nvSpPr>
          <p:cNvPr id="228" name="Google Shape;228;p40">
            <a:extLst>
              <a:ext uri="{FF2B5EF4-FFF2-40B4-BE49-F238E27FC236}">
                <a16:creationId xmlns:a16="http://schemas.microsoft.com/office/drawing/2014/main" id="{BCD4E9ED-3DF2-12F6-15A7-C2AA6E8B5210}"/>
              </a:ext>
            </a:extLst>
          </p:cNvPr>
          <p:cNvSpPr/>
          <p:nvPr/>
        </p:nvSpPr>
        <p:spPr>
          <a:xfrm>
            <a:off x="2674750" y="670525"/>
            <a:ext cx="3794400" cy="380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a:extLst>
              <a:ext uri="{FF2B5EF4-FFF2-40B4-BE49-F238E27FC236}">
                <a16:creationId xmlns:a16="http://schemas.microsoft.com/office/drawing/2014/main" id="{966937A1-FEDF-5131-3C9C-BAAAFB5C57FB}"/>
              </a:ext>
            </a:extLst>
          </p:cNvPr>
          <p:cNvSpPr txBox="1">
            <a:spLocks noGrp="1"/>
          </p:cNvSpPr>
          <p:nvPr>
            <p:ph type="title"/>
          </p:nvPr>
        </p:nvSpPr>
        <p:spPr>
          <a:xfrm>
            <a:off x="2795800" y="2648199"/>
            <a:ext cx="3552300" cy="8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Experimental Designs</a:t>
            </a:r>
            <a:endParaRPr dirty="0"/>
          </a:p>
        </p:txBody>
      </p:sp>
      <p:pic>
        <p:nvPicPr>
          <p:cNvPr id="230" name="Google Shape;230;p40">
            <a:extLst>
              <a:ext uri="{FF2B5EF4-FFF2-40B4-BE49-F238E27FC236}">
                <a16:creationId xmlns:a16="http://schemas.microsoft.com/office/drawing/2014/main" id="{71B3C155-7B14-864E-136B-E6AD256CC923}"/>
              </a:ext>
            </a:extLst>
          </p:cNvPr>
          <p:cNvPicPr preferRelativeResize="0"/>
          <p:nvPr/>
        </p:nvPicPr>
        <p:blipFill rotWithShape="1">
          <a:blip r:embed="rId3">
            <a:alphaModFix/>
          </a:blip>
          <a:srcRect l="42802" t="21727" r="42629" b="52085"/>
          <a:stretch/>
        </p:blipFill>
        <p:spPr>
          <a:xfrm>
            <a:off x="3907244" y="985862"/>
            <a:ext cx="1332300" cy="1347000"/>
          </a:xfrm>
          <a:prstGeom prst="ellipse">
            <a:avLst/>
          </a:prstGeom>
          <a:noFill/>
          <a:ln>
            <a:noFill/>
          </a:ln>
        </p:spPr>
      </p:pic>
      <p:sp>
        <p:nvSpPr>
          <p:cNvPr id="231" name="Google Shape;231;p40">
            <a:extLst>
              <a:ext uri="{FF2B5EF4-FFF2-40B4-BE49-F238E27FC236}">
                <a16:creationId xmlns:a16="http://schemas.microsoft.com/office/drawing/2014/main" id="{32DFB8A1-DD1F-40A9-9DF7-DF14A2BB1445}"/>
              </a:ext>
            </a:extLst>
          </p:cNvPr>
          <p:cNvSpPr txBox="1">
            <a:spLocks noGrp="1"/>
          </p:cNvSpPr>
          <p:nvPr>
            <p:ph type="subTitle" idx="1"/>
          </p:nvPr>
        </p:nvSpPr>
        <p:spPr>
          <a:xfrm>
            <a:off x="3043300" y="3462456"/>
            <a:ext cx="30573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dirty="0"/>
              <a:t>Data Acquisition and Preprocessing </a:t>
            </a:r>
          </a:p>
        </p:txBody>
      </p:sp>
    </p:spTree>
    <p:extLst>
      <p:ext uri="{BB962C8B-B14F-4D97-AF65-F5344CB8AC3E}">
        <p14:creationId xmlns:p14="http://schemas.microsoft.com/office/powerpoint/2010/main" val="3440640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subTitle" idx="1"/>
          </p:nvPr>
        </p:nvSpPr>
        <p:spPr>
          <a:xfrm>
            <a:off x="749760" y="1768866"/>
            <a:ext cx="1706700"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Satellite Data Selection </a:t>
            </a:r>
            <a:endParaRPr sz="1800" dirty="0"/>
          </a:p>
        </p:txBody>
      </p:sp>
      <p:sp>
        <p:nvSpPr>
          <p:cNvPr id="478" name="Google Shape;478;p57"/>
          <p:cNvSpPr txBox="1">
            <a:spLocks noGrp="1"/>
          </p:cNvSpPr>
          <p:nvPr>
            <p:ph type="subTitle" idx="2"/>
          </p:nvPr>
        </p:nvSpPr>
        <p:spPr>
          <a:xfrm>
            <a:off x="533310" y="2197323"/>
            <a:ext cx="21396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700" dirty="0"/>
              <a:t>Choosing sensors with spectral bands sensitive to fire signatures: Sentinel-2.</a:t>
            </a:r>
            <a:br>
              <a:rPr lang="en-GB" sz="700" dirty="0"/>
            </a:br>
            <a:br>
              <a:rPr lang="en-GB" sz="700" dirty="0"/>
            </a:br>
            <a:r>
              <a:rPr lang="en-GB" sz="700" dirty="0"/>
              <a:t>It is also important to consider multi-temporal data to capture pre- and post-fire conditions.</a:t>
            </a:r>
            <a:br>
              <a:rPr lang="en-GB" sz="700" dirty="0"/>
            </a:br>
            <a:br>
              <a:rPr lang="en-GB" sz="700" dirty="0"/>
            </a:br>
            <a:r>
              <a:rPr lang="en-GB" sz="700" dirty="0"/>
              <a:t>We will discuss the bands and combinations later.</a:t>
            </a:r>
            <a:endParaRPr lang="en-GB" sz="700" dirty="0">
              <a:highlight>
                <a:srgbClr val="FFFF00"/>
              </a:highlight>
            </a:endParaRPr>
          </a:p>
        </p:txBody>
      </p:sp>
      <p:sp>
        <p:nvSpPr>
          <p:cNvPr id="479" name="Google Shape;479;p57"/>
          <p:cNvSpPr txBox="1">
            <a:spLocks noGrp="1"/>
          </p:cNvSpPr>
          <p:nvPr>
            <p:ph type="subTitle" idx="3"/>
          </p:nvPr>
        </p:nvSpPr>
        <p:spPr>
          <a:xfrm>
            <a:off x="3732707" y="1768866"/>
            <a:ext cx="1706700"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Ground Truth Labelling</a:t>
            </a:r>
            <a:endParaRPr sz="1800" dirty="0"/>
          </a:p>
        </p:txBody>
      </p:sp>
      <p:sp>
        <p:nvSpPr>
          <p:cNvPr id="480" name="Google Shape;480;p57"/>
          <p:cNvSpPr txBox="1">
            <a:spLocks noGrp="1"/>
          </p:cNvSpPr>
          <p:nvPr>
            <p:ph type="subTitle" idx="4"/>
          </p:nvPr>
        </p:nvSpPr>
        <p:spPr>
          <a:xfrm>
            <a:off x="3516257" y="2197323"/>
            <a:ext cx="21396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700" dirty="0"/>
              <a:t>The goal is to automatically label burned and unburnt areas on a subset of images.</a:t>
            </a:r>
            <a:br>
              <a:rPr lang="en" sz="700" dirty="0"/>
            </a:br>
            <a:r>
              <a:rPr lang="en" sz="700" dirty="0"/>
              <a:t> </a:t>
            </a:r>
          </a:p>
        </p:txBody>
      </p:sp>
      <p:sp>
        <p:nvSpPr>
          <p:cNvPr id="481" name="Google Shape;481;p57"/>
          <p:cNvSpPr txBox="1">
            <a:spLocks noGrp="1"/>
          </p:cNvSpPr>
          <p:nvPr>
            <p:ph type="subTitle" idx="5"/>
          </p:nvPr>
        </p:nvSpPr>
        <p:spPr>
          <a:xfrm>
            <a:off x="6664099" y="1768866"/>
            <a:ext cx="1738918"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Data Preprocessing</a:t>
            </a:r>
            <a:endParaRPr sz="1800" dirty="0"/>
          </a:p>
        </p:txBody>
      </p:sp>
      <p:sp>
        <p:nvSpPr>
          <p:cNvPr id="482" name="Google Shape;482;p57"/>
          <p:cNvSpPr txBox="1">
            <a:spLocks noGrp="1"/>
          </p:cNvSpPr>
          <p:nvPr>
            <p:ph type="subTitle" idx="6"/>
          </p:nvPr>
        </p:nvSpPr>
        <p:spPr>
          <a:xfrm>
            <a:off x="6475207" y="2197323"/>
            <a:ext cx="21399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700" b="1" dirty="0">
                <a:solidFill>
                  <a:schemeClr val="accent2"/>
                </a:solidFill>
              </a:rPr>
              <a:t>Data/Spectral Normalisation - </a:t>
            </a:r>
            <a:r>
              <a:rPr lang="en-GB" sz="700" dirty="0">
                <a:solidFill>
                  <a:schemeClr val="accent2"/>
                </a:solidFill>
              </a:rPr>
              <a:t>Works within specific ranges depending on the band combinations. </a:t>
            </a:r>
          </a:p>
          <a:p>
            <a:pPr marL="0" lvl="0" indent="0" algn="ctr" rtl="0">
              <a:spcBef>
                <a:spcPts val="0"/>
              </a:spcBef>
              <a:spcAft>
                <a:spcPts val="0"/>
              </a:spcAft>
              <a:buNone/>
            </a:pPr>
            <a:r>
              <a:rPr lang="en-GB" sz="700" b="1" dirty="0">
                <a:solidFill>
                  <a:schemeClr val="accent2"/>
                </a:solidFill>
              </a:rPr>
              <a:t>Data Augmentation</a:t>
            </a:r>
            <a:r>
              <a:rPr lang="en-GB" sz="700" dirty="0">
                <a:solidFill>
                  <a:schemeClr val="accent2"/>
                </a:solidFill>
              </a:rPr>
              <a:t>, e.g. Random flipping, cropping, rotation, colour interjection</a:t>
            </a:r>
          </a:p>
          <a:p>
            <a:pPr marL="0" lvl="0" indent="0" algn="ctr" rtl="0">
              <a:spcBef>
                <a:spcPts val="0"/>
              </a:spcBef>
              <a:spcAft>
                <a:spcPts val="0"/>
              </a:spcAft>
              <a:buNone/>
            </a:pPr>
            <a:r>
              <a:rPr lang="en-GB" sz="700" b="1" dirty="0">
                <a:solidFill>
                  <a:schemeClr val="accent2"/>
                </a:solidFill>
              </a:rPr>
              <a:t>Handling of missing data - </a:t>
            </a:r>
            <a:r>
              <a:rPr lang="en-GB" sz="700" dirty="0">
                <a:solidFill>
                  <a:schemeClr val="accent2"/>
                </a:solidFill>
              </a:rPr>
              <a:t>remove the data or fill them with average.  </a:t>
            </a:r>
          </a:p>
          <a:p>
            <a:pPr marL="0" lvl="0" indent="0" algn="ctr" rtl="0">
              <a:spcBef>
                <a:spcPts val="0"/>
              </a:spcBef>
              <a:spcAft>
                <a:spcPts val="0"/>
              </a:spcAft>
              <a:buNone/>
            </a:pPr>
            <a:endParaRPr lang="en-GB" sz="700" dirty="0">
              <a:solidFill>
                <a:schemeClr val="accent2"/>
              </a:solidFill>
            </a:endParaRPr>
          </a:p>
          <a:p>
            <a:pPr marL="0" lvl="0" indent="0" algn="ctr" rtl="0">
              <a:spcBef>
                <a:spcPts val="0"/>
              </a:spcBef>
              <a:spcAft>
                <a:spcPts val="0"/>
              </a:spcAft>
              <a:buNone/>
            </a:pPr>
            <a:endParaRPr lang="en-GB" sz="700" b="1" dirty="0">
              <a:solidFill>
                <a:schemeClr val="accent2"/>
              </a:solidFill>
            </a:endParaRPr>
          </a:p>
          <a:p>
            <a:pPr marL="0" lvl="0" indent="0" algn="ctr" rtl="0">
              <a:spcBef>
                <a:spcPts val="0"/>
              </a:spcBef>
              <a:spcAft>
                <a:spcPts val="0"/>
              </a:spcAft>
              <a:buNone/>
            </a:pPr>
            <a:r>
              <a:rPr lang="en-GB" sz="700" dirty="0">
                <a:solidFill>
                  <a:schemeClr val="accent2"/>
                </a:solidFill>
              </a:rPr>
              <a:t> </a:t>
            </a:r>
            <a:endParaRPr sz="700" dirty="0">
              <a:solidFill>
                <a:schemeClr val="accent2"/>
              </a:solidFill>
            </a:endParaRPr>
          </a:p>
        </p:txBody>
      </p:sp>
      <p:sp>
        <p:nvSpPr>
          <p:cNvPr id="483" name="Google Shape;483;p57"/>
          <p:cNvSpPr txBox="1">
            <a:spLocks noGrp="1"/>
          </p:cNvSpPr>
          <p:nvPr>
            <p:ph type="subTitle" idx="7"/>
          </p:nvPr>
        </p:nvSpPr>
        <p:spPr>
          <a:xfrm>
            <a:off x="671943" y="3822399"/>
            <a:ext cx="1839933"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Deep Learning Architecture</a:t>
            </a:r>
            <a:endParaRPr dirty="0"/>
          </a:p>
        </p:txBody>
      </p:sp>
      <p:sp>
        <p:nvSpPr>
          <p:cNvPr id="484" name="Google Shape;484;p57"/>
          <p:cNvSpPr txBox="1">
            <a:spLocks noGrp="1"/>
          </p:cNvSpPr>
          <p:nvPr>
            <p:ph type="subTitle" idx="8"/>
          </p:nvPr>
        </p:nvSpPr>
        <p:spPr>
          <a:xfrm>
            <a:off x="533310" y="4168819"/>
            <a:ext cx="21396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700" dirty="0"/>
              <a:t>Can use Convolutional Neural Networks (CNNs) for image recognition as it is the industrial norm to analyse images with deep learning. </a:t>
            </a:r>
            <a:br>
              <a:rPr lang="en-GB" sz="700" dirty="0"/>
            </a:br>
            <a:br>
              <a:rPr lang="en-GB" sz="700" dirty="0"/>
            </a:br>
            <a:r>
              <a:rPr lang="en-GB" sz="700" dirty="0"/>
              <a:t>Possibly incorporate recurrent layers (LSTMs) if using time series data (multi-temporal imagery)</a:t>
            </a:r>
          </a:p>
        </p:txBody>
      </p:sp>
      <p:sp>
        <p:nvSpPr>
          <p:cNvPr id="485" name="Google Shape;485;p57"/>
          <p:cNvSpPr txBox="1">
            <a:spLocks noGrp="1"/>
          </p:cNvSpPr>
          <p:nvPr>
            <p:ph type="subTitle" idx="9"/>
          </p:nvPr>
        </p:nvSpPr>
        <p:spPr>
          <a:xfrm>
            <a:off x="3681875" y="3938111"/>
            <a:ext cx="1839933"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Evaluation Metric </a:t>
            </a:r>
            <a:endParaRPr dirty="0"/>
          </a:p>
        </p:txBody>
      </p:sp>
      <p:sp>
        <p:nvSpPr>
          <p:cNvPr id="486" name="Google Shape;486;p57"/>
          <p:cNvSpPr txBox="1">
            <a:spLocks noGrp="1"/>
          </p:cNvSpPr>
          <p:nvPr>
            <p:ph type="subTitle" idx="13"/>
          </p:nvPr>
        </p:nvSpPr>
        <p:spPr>
          <a:xfrm>
            <a:off x="3516257" y="4284531"/>
            <a:ext cx="2139600" cy="994256"/>
          </a:xfrm>
          <a:prstGeom prst="rect">
            <a:avLst/>
          </a:prstGeom>
        </p:spPr>
        <p:txBody>
          <a:bodyPr spcFirstLastPara="1" wrap="square" lIns="91425" tIns="91425" rIns="91425" bIns="91425" anchor="t" anchorCtr="0">
            <a:noAutofit/>
          </a:bodyPr>
          <a:lstStyle/>
          <a:p>
            <a:pPr marL="0" indent="0">
              <a:spcAft>
                <a:spcPts val="1600"/>
              </a:spcAft>
            </a:pPr>
            <a:r>
              <a:rPr lang="en-GB" sz="700" b="1" dirty="0"/>
              <a:t>Loss function </a:t>
            </a:r>
            <a:r>
              <a:rPr lang="en-GB" sz="700" dirty="0"/>
              <a:t>allows us to gauge how effectively our algorithm captures patterns/marks items in the data.</a:t>
            </a:r>
            <a:br>
              <a:rPr lang="en-GB" sz="700" dirty="0"/>
            </a:br>
            <a:r>
              <a:rPr lang="en-GB" sz="700" dirty="0"/>
              <a:t> - </a:t>
            </a:r>
            <a:r>
              <a:rPr lang="en-GB" sz="700" b="1" dirty="0"/>
              <a:t>Cross-entropy loss</a:t>
            </a:r>
            <a:r>
              <a:rPr lang="en-GB" sz="700" dirty="0"/>
              <a:t> for pixel-wise classification of burned and unburned areas.</a:t>
            </a:r>
            <a:endParaRPr lang="en-GB" sz="700" b="1" dirty="0">
              <a:highlight>
                <a:srgbClr val="FF0000"/>
              </a:highlight>
            </a:endParaRPr>
          </a:p>
          <a:p>
            <a:pPr marL="0" lvl="0" indent="0" algn="ctr" rtl="0">
              <a:spcBef>
                <a:spcPts val="0"/>
              </a:spcBef>
              <a:spcAft>
                <a:spcPts val="1600"/>
              </a:spcAft>
              <a:buNone/>
            </a:pPr>
            <a:endParaRPr lang="en-GB" sz="700" dirty="0">
              <a:highlight>
                <a:srgbClr val="FF0000"/>
              </a:highlight>
            </a:endParaRPr>
          </a:p>
        </p:txBody>
      </p:sp>
      <p:sp>
        <p:nvSpPr>
          <p:cNvPr id="487" name="Google Shape;487;p57"/>
          <p:cNvSpPr txBox="1">
            <a:spLocks noGrp="1"/>
          </p:cNvSpPr>
          <p:nvPr>
            <p:ph type="subTitle" idx="14"/>
          </p:nvPr>
        </p:nvSpPr>
        <p:spPr>
          <a:xfrm>
            <a:off x="6691807" y="3898197"/>
            <a:ext cx="1706700"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Training and Evaluation </a:t>
            </a:r>
            <a:endParaRPr dirty="0"/>
          </a:p>
        </p:txBody>
      </p:sp>
      <p:sp>
        <p:nvSpPr>
          <p:cNvPr id="488" name="Google Shape;488;p57"/>
          <p:cNvSpPr txBox="1">
            <a:spLocks noGrp="1"/>
          </p:cNvSpPr>
          <p:nvPr>
            <p:ph type="subTitle" idx="15"/>
          </p:nvPr>
        </p:nvSpPr>
        <p:spPr>
          <a:xfrm>
            <a:off x="6475207" y="4258471"/>
            <a:ext cx="2139900" cy="64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700" dirty="0"/>
              <a:t>Cross-Validation: To divide labelled data into training and validation sets. The training set is used to train the model, and the validation set is used to monitor performance and prevent overfitting. </a:t>
            </a:r>
            <a:endParaRPr sz="700" dirty="0"/>
          </a:p>
        </p:txBody>
      </p:sp>
      <p:pic>
        <p:nvPicPr>
          <p:cNvPr id="489" name="Google Shape;489;p57"/>
          <p:cNvPicPr preferRelativeResize="0"/>
          <p:nvPr/>
        </p:nvPicPr>
        <p:blipFill rotWithShape="1">
          <a:blip r:embed="rId3">
            <a:alphaModFix/>
          </a:blip>
          <a:srcRect l="16862" r="16855"/>
          <a:stretch/>
        </p:blipFill>
        <p:spPr>
          <a:xfrm>
            <a:off x="1282710" y="991493"/>
            <a:ext cx="640800" cy="647700"/>
          </a:xfrm>
          <a:prstGeom prst="ellipse">
            <a:avLst/>
          </a:prstGeom>
          <a:noFill/>
          <a:ln>
            <a:noFill/>
          </a:ln>
        </p:spPr>
      </p:pic>
      <p:pic>
        <p:nvPicPr>
          <p:cNvPr id="491" name="Google Shape;491;p57"/>
          <p:cNvPicPr preferRelativeResize="0"/>
          <p:nvPr/>
        </p:nvPicPr>
        <p:blipFill rotWithShape="1">
          <a:blip r:embed="rId4">
            <a:alphaModFix/>
          </a:blip>
          <a:srcRect l="16862" r="16855"/>
          <a:stretch/>
        </p:blipFill>
        <p:spPr>
          <a:xfrm>
            <a:off x="7224757" y="991493"/>
            <a:ext cx="640800" cy="647700"/>
          </a:xfrm>
          <a:prstGeom prst="ellipse">
            <a:avLst/>
          </a:prstGeom>
          <a:noFill/>
          <a:ln>
            <a:noFill/>
          </a:ln>
        </p:spPr>
      </p:pic>
      <p:pic>
        <p:nvPicPr>
          <p:cNvPr id="493" name="Google Shape;493;p57"/>
          <p:cNvPicPr preferRelativeResize="0"/>
          <p:nvPr/>
        </p:nvPicPr>
        <p:blipFill rotWithShape="1">
          <a:blip r:embed="rId5">
            <a:alphaModFix/>
          </a:blip>
          <a:srcRect l="16862" r="16855"/>
          <a:stretch/>
        </p:blipFill>
        <p:spPr>
          <a:xfrm>
            <a:off x="4265657" y="3188241"/>
            <a:ext cx="640800" cy="647700"/>
          </a:xfrm>
          <a:prstGeom prst="ellipse">
            <a:avLst/>
          </a:prstGeom>
          <a:noFill/>
          <a:ln>
            <a:noFill/>
          </a:ln>
        </p:spPr>
      </p:pic>
      <p:sp>
        <p:nvSpPr>
          <p:cNvPr id="495" name="Google Shape;495;p57"/>
          <p:cNvSpPr txBox="1">
            <a:spLocks noGrp="1"/>
          </p:cNvSpPr>
          <p:nvPr>
            <p:ph type="title"/>
          </p:nvPr>
        </p:nvSpPr>
        <p:spPr>
          <a:xfrm>
            <a:off x="713225" y="27608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Experimental Designs</a:t>
            </a:r>
            <a:endParaRPr dirty="0"/>
          </a:p>
        </p:txBody>
      </p:sp>
      <p:grpSp>
        <p:nvGrpSpPr>
          <p:cNvPr id="2" name="Google Shape;9533;p78">
            <a:extLst>
              <a:ext uri="{FF2B5EF4-FFF2-40B4-BE49-F238E27FC236}">
                <a16:creationId xmlns:a16="http://schemas.microsoft.com/office/drawing/2014/main" id="{7A4C2CDE-3983-8402-B16C-DE2AA2A0A9B4}"/>
              </a:ext>
            </a:extLst>
          </p:cNvPr>
          <p:cNvGrpSpPr/>
          <p:nvPr/>
        </p:nvGrpSpPr>
        <p:grpSpPr>
          <a:xfrm>
            <a:off x="4358841" y="1153193"/>
            <a:ext cx="486000" cy="486000"/>
            <a:chOff x="1745217" y="1515471"/>
            <a:chExt cx="343269" cy="342505"/>
          </a:xfrm>
        </p:grpSpPr>
        <p:sp>
          <p:nvSpPr>
            <p:cNvPr id="3" name="Google Shape;9534;p78">
              <a:extLst>
                <a:ext uri="{FF2B5EF4-FFF2-40B4-BE49-F238E27FC236}">
                  <a16:creationId xmlns:a16="http://schemas.microsoft.com/office/drawing/2014/main" id="{E0E36862-5E3D-A75E-B391-50BF4F2575AC}"/>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535;p78">
              <a:extLst>
                <a:ext uri="{FF2B5EF4-FFF2-40B4-BE49-F238E27FC236}">
                  <a16:creationId xmlns:a16="http://schemas.microsoft.com/office/drawing/2014/main" id="{73DCE6E1-5E3F-9905-DF72-101CDE7704D3}"/>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36;p78">
              <a:extLst>
                <a:ext uri="{FF2B5EF4-FFF2-40B4-BE49-F238E27FC236}">
                  <a16:creationId xmlns:a16="http://schemas.microsoft.com/office/drawing/2014/main" id="{B4FACE5E-5F2D-3369-A0BF-91859C53CD1F}"/>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37;p78">
              <a:extLst>
                <a:ext uri="{FF2B5EF4-FFF2-40B4-BE49-F238E27FC236}">
                  <a16:creationId xmlns:a16="http://schemas.microsoft.com/office/drawing/2014/main" id="{FCB95703-4D7C-D2EA-1568-D75B40063B96}"/>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691;p79">
            <a:extLst>
              <a:ext uri="{FF2B5EF4-FFF2-40B4-BE49-F238E27FC236}">
                <a16:creationId xmlns:a16="http://schemas.microsoft.com/office/drawing/2014/main" id="{AD20380F-1674-A28D-91DF-4546C0A5CD51}"/>
              </a:ext>
            </a:extLst>
          </p:cNvPr>
          <p:cNvGrpSpPr/>
          <p:nvPr/>
        </p:nvGrpSpPr>
        <p:grpSpPr>
          <a:xfrm>
            <a:off x="1368497" y="3185340"/>
            <a:ext cx="460891" cy="534889"/>
            <a:chOff x="3122257" y="1508594"/>
            <a:chExt cx="294850" cy="349434"/>
          </a:xfrm>
        </p:grpSpPr>
        <p:sp>
          <p:nvSpPr>
            <p:cNvPr id="8" name="Google Shape;9692;p79">
              <a:extLst>
                <a:ext uri="{FF2B5EF4-FFF2-40B4-BE49-F238E27FC236}">
                  <a16:creationId xmlns:a16="http://schemas.microsoft.com/office/drawing/2014/main" id="{F27369AD-45EC-86FA-848B-2EF4C78903DC}"/>
                </a:ext>
              </a:extLst>
            </p:cNvPr>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93;p79">
              <a:extLst>
                <a:ext uri="{FF2B5EF4-FFF2-40B4-BE49-F238E27FC236}">
                  <a16:creationId xmlns:a16="http://schemas.microsoft.com/office/drawing/2014/main" id="{B3F50310-FB5F-65C8-EA7F-3B8465A45940}"/>
                </a:ext>
              </a:extLst>
            </p:cNvPr>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94;p79">
              <a:extLst>
                <a:ext uri="{FF2B5EF4-FFF2-40B4-BE49-F238E27FC236}">
                  <a16:creationId xmlns:a16="http://schemas.microsoft.com/office/drawing/2014/main" id="{4C6C5593-3930-6CC1-60E3-2B6A9A0B70A6}"/>
                </a:ext>
              </a:extLst>
            </p:cNvPr>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95;p79">
              <a:extLst>
                <a:ext uri="{FF2B5EF4-FFF2-40B4-BE49-F238E27FC236}">
                  <a16:creationId xmlns:a16="http://schemas.microsoft.com/office/drawing/2014/main" id="{20B2B6E7-CBF2-282F-D90B-CEFA55789721}"/>
                </a:ext>
              </a:extLst>
            </p:cNvPr>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96;p79">
              <a:extLst>
                <a:ext uri="{FF2B5EF4-FFF2-40B4-BE49-F238E27FC236}">
                  <a16:creationId xmlns:a16="http://schemas.microsoft.com/office/drawing/2014/main" id="{116C01E5-6E95-1AA2-8B19-BCEC9CA2244B}"/>
                </a:ext>
              </a:extLst>
            </p:cNvPr>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723;p80">
            <a:extLst>
              <a:ext uri="{FF2B5EF4-FFF2-40B4-BE49-F238E27FC236}">
                <a16:creationId xmlns:a16="http://schemas.microsoft.com/office/drawing/2014/main" id="{531005A1-B507-FA72-C436-70F74A49C36B}"/>
              </a:ext>
            </a:extLst>
          </p:cNvPr>
          <p:cNvGrpSpPr/>
          <p:nvPr/>
        </p:nvGrpSpPr>
        <p:grpSpPr>
          <a:xfrm>
            <a:off x="7296477" y="3185340"/>
            <a:ext cx="474162" cy="600283"/>
            <a:chOff x="864062" y="2884503"/>
            <a:chExt cx="264084" cy="347783"/>
          </a:xfrm>
        </p:grpSpPr>
        <p:sp>
          <p:nvSpPr>
            <p:cNvPr id="14" name="Google Shape;10724;p80">
              <a:extLst>
                <a:ext uri="{FF2B5EF4-FFF2-40B4-BE49-F238E27FC236}">
                  <a16:creationId xmlns:a16="http://schemas.microsoft.com/office/drawing/2014/main" id="{10301C31-BDE6-BB71-94BE-8ECFD41B1F5D}"/>
                </a:ext>
              </a:extLst>
            </p:cNvPr>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25;p80">
              <a:extLst>
                <a:ext uri="{FF2B5EF4-FFF2-40B4-BE49-F238E27FC236}">
                  <a16:creationId xmlns:a16="http://schemas.microsoft.com/office/drawing/2014/main" id="{22F72870-1495-991C-6F44-3BAFBA5770CF}"/>
                </a:ext>
              </a:extLst>
            </p:cNvPr>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26;p80">
              <a:extLst>
                <a:ext uri="{FF2B5EF4-FFF2-40B4-BE49-F238E27FC236}">
                  <a16:creationId xmlns:a16="http://schemas.microsoft.com/office/drawing/2014/main" id="{6BD66C02-28F2-E0FA-83F0-BEFD157911A9}"/>
                </a:ext>
              </a:extLst>
            </p:cNvPr>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27;p80">
              <a:extLst>
                <a:ext uri="{FF2B5EF4-FFF2-40B4-BE49-F238E27FC236}">
                  <a16:creationId xmlns:a16="http://schemas.microsoft.com/office/drawing/2014/main" id="{837194AA-F5C7-4F78-0CBF-1FE6F045CB6A}"/>
                </a:ext>
              </a:extLst>
            </p:cNvPr>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28;p80">
              <a:extLst>
                <a:ext uri="{FF2B5EF4-FFF2-40B4-BE49-F238E27FC236}">
                  <a16:creationId xmlns:a16="http://schemas.microsoft.com/office/drawing/2014/main" id="{F8998FA7-9BE7-94EF-E3EE-649FE8213859}"/>
                </a:ext>
              </a:extLst>
            </p:cNvPr>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729;p80">
              <a:extLst>
                <a:ext uri="{FF2B5EF4-FFF2-40B4-BE49-F238E27FC236}">
                  <a16:creationId xmlns:a16="http://schemas.microsoft.com/office/drawing/2014/main" id="{E5F6B910-14FA-5C30-F709-ABD32F357475}"/>
                </a:ext>
              </a:extLst>
            </p:cNvPr>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30;p80">
              <a:extLst>
                <a:ext uri="{FF2B5EF4-FFF2-40B4-BE49-F238E27FC236}">
                  <a16:creationId xmlns:a16="http://schemas.microsoft.com/office/drawing/2014/main" id="{97BB5DB3-C4A5-E24A-CF62-A485FC96D6B6}"/>
                </a:ext>
              </a:extLst>
            </p:cNvPr>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31;p80">
              <a:extLst>
                <a:ext uri="{FF2B5EF4-FFF2-40B4-BE49-F238E27FC236}">
                  <a16:creationId xmlns:a16="http://schemas.microsoft.com/office/drawing/2014/main" id="{E59690A1-A557-8FCA-C455-7ECC0D947032}"/>
                </a:ext>
              </a:extLst>
            </p:cNvPr>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32;p80">
              <a:extLst>
                <a:ext uri="{FF2B5EF4-FFF2-40B4-BE49-F238E27FC236}">
                  <a16:creationId xmlns:a16="http://schemas.microsoft.com/office/drawing/2014/main" id="{3A9C1F6C-9E2C-CA0A-FE46-3DAA88462276}"/>
                </a:ext>
              </a:extLst>
            </p:cNvPr>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33;p80">
              <a:extLst>
                <a:ext uri="{FF2B5EF4-FFF2-40B4-BE49-F238E27FC236}">
                  <a16:creationId xmlns:a16="http://schemas.microsoft.com/office/drawing/2014/main" id="{06F5599F-5679-2682-F2A5-7F8F9E3007B2}"/>
                </a:ext>
              </a:extLst>
            </p:cNvPr>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0"/>
          <p:cNvSpPr/>
          <p:nvPr/>
        </p:nvSpPr>
        <p:spPr>
          <a:xfrm>
            <a:off x="2674750" y="670525"/>
            <a:ext cx="3794400" cy="380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txBox="1">
            <a:spLocks noGrp="1"/>
          </p:cNvSpPr>
          <p:nvPr>
            <p:ph type="title"/>
          </p:nvPr>
        </p:nvSpPr>
        <p:spPr>
          <a:xfrm>
            <a:off x="2795800" y="2324237"/>
            <a:ext cx="3552300" cy="8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 - Code</a:t>
            </a:r>
            <a:endParaRPr dirty="0"/>
          </a:p>
        </p:txBody>
      </p:sp>
      <p:pic>
        <p:nvPicPr>
          <p:cNvPr id="230" name="Google Shape;230;p40"/>
          <p:cNvPicPr preferRelativeResize="0"/>
          <p:nvPr/>
        </p:nvPicPr>
        <p:blipFill rotWithShape="1">
          <a:blip r:embed="rId3">
            <a:alphaModFix/>
          </a:blip>
          <a:srcRect l="42802" t="21727" r="42629" b="52085"/>
          <a:stretch/>
        </p:blipFill>
        <p:spPr>
          <a:xfrm>
            <a:off x="3907244" y="1041278"/>
            <a:ext cx="1332300" cy="1347000"/>
          </a:xfrm>
          <a:prstGeom prst="ellipse">
            <a:avLst/>
          </a:prstGeom>
          <a:noFill/>
          <a:ln>
            <a:noFill/>
          </a:ln>
        </p:spPr>
      </p:pic>
      <p:sp>
        <p:nvSpPr>
          <p:cNvPr id="231" name="Google Shape;231;p40"/>
          <p:cNvSpPr txBox="1">
            <a:spLocks noGrp="1"/>
          </p:cNvSpPr>
          <p:nvPr>
            <p:ph type="subTitle" idx="1"/>
          </p:nvPr>
        </p:nvSpPr>
        <p:spPr>
          <a:xfrm>
            <a:off x="3043300" y="3246989"/>
            <a:ext cx="3057300" cy="8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dirty="0"/>
              <a:t>A guide of what I’ve done so far</a:t>
            </a:r>
            <a:endParaRPr lang="en-GB" sz="2000" strike="sngStrike" dirty="0"/>
          </a:p>
        </p:txBody>
      </p:sp>
    </p:spTree>
    <p:extLst>
      <p:ext uri="{BB962C8B-B14F-4D97-AF65-F5344CB8AC3E}">
        <p14:creationId xmlns:p14="http://schemas.microsoft.com/office/powerpoint/2010/main" val="1605215089"/>
      </p:ext>
    </p:extLst>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spcFirstLastPara="1" wrap="square" lIns="91425" tIns="91425" rIns="91425" bIns="91425" anchor="ctr" anchorCtr="0">
        <a:noAutofit/>
      </a:bodyPr>
      <a:lstStyle>
        <a:defPPr marL="0" indent="0" algn="l" rtl="0">
          <a:spcBef>
            <a:spcPts val="0"/>
          </a:spcBef>
          <a:spcAft>
            <a:spcPts val="0"/>
          </a:spcAft>
          <a:buNone/>
          <a:defRPr dirty="0"/>
        </a:defPPr>
      </a:lstStyle>
      <a:style>
        <a:lnRef idx="1">
          <a:schemeClr val="accent1"/>
        </a:lnRef>
        <a:fillRef idx="2">
          <a:schemeClr val="accent1"/>
        </a:fillRef>
        <a:effectRef idx="1">
          <a:schemeClr val="accent1"/>
        </a:effectRef>
        <a:fontRef idx="minor">
          <a:schemeClr val="dk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8034</TotalTime>
  <Words>1196</Words>
  <Application>Microsoft Office PowerPoint</Application>
  <PresentationFormat>On-screen Show (16:9)</PresentationFormat>
  <Paragraphs>143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Open Sans</vt:lpstr>
      <vt:lpstr>Arial</vt:lpstr>
      <vt:lpstr>Source Serif Pro</vt:lpstr>
      <vt:lpstr>Inspirational green presentation by Slidesgo</vt:lpstr>
      <vt:lpstr>Mid-Project Demonstration: Burnt area detection with satellite imagery</vt:lpstr>
      <vt:lpstr>Table of Contents</vt:lpstr>
      <vt:lpstr>Problem background</vt:lpstr>
      <vt:lpstr>Research Questions</vt:lpstr>
      <vt:lpstr>Wildfires are getting worse</vt:lpstr>
      <vt:lpstr>Objective </vt:lpstr>
      <vt:lpstr>Experimental Designs</vt:lpstr>
      <vt:lpstr>Experimental Designs</vt:lpstr>
      <vt:lpstr>Demo - Code</vt:lpstr>
      <vt:lpstr>Sentinel-2 Information</vt:lpstr>
      <vt:lpstr>Sentinel-2 Information – Bands &amp; Combinations  </vt:lpstr>
      <vt:lpstr>Spectral Indices</vt:lpstr>
      <vt:lpstr>Reasons to use Sentinel-2 Imagery</vt:lpstr>
      <vt:lpstr>Our focus with datsets</vt:lpstr>
      <vt:lpstr>Datasets</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Mid-Project Demonstration: Burnt area detection with satellite imagery</dc:title>
  <dc:creator>Jovan Radan</dc:creator>
  <cp:lastModifiedBy>Jovan Radan [jor75]</cp:lastModifiedBy>
  <cp:revision>182</cp:revision>
  <dcterms:modified xsi:type="dcterms:W3CDTF">2024-03-14T23:07:04Z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dfecbd-fc97-4e8a-a9cd-19ed496c406e_Enabled">
    <vt:lpwstr>true</vt:lpwstr>
  </property>
  <property fmtid="{D5CDD505-2E9C-101B-9397-08002B2CF9AE}" pid="3" name="MSIP_Label_f2dfecbd-fc97-4e8a-a9cd-19ed496c406e_SetDate">
    <vt:lpwstr>2024-03-08T14:05:59Z</vt:lpwstr>
  </property>
  <property fmtid="{D5CDD505-2E9C-101B-9397-08002B2CF9AE}" pid="4" name="MSIP_Label_f2dfecbd-fc97-4e8a-a9cd-19ed496c406e_Method">
    <vt:lpwstr>Standard</vt:lpwstr>
  </property>
  <property fmtid="{D5CDD505-2E9C-101B-9397-08002B2CF9AE}" pid="5" name="MSIP_Label_f2dfecbd-fc97-4e8a-a9cd-19ed496c406e_Name">
    <vt:lpwstr>defa4170-0d19-0005-0004-bc88714345d2</vt:lpwstr>
  </property>
  <property fmtid="{D5CDD505-2E9C-101B-9397-08002B2CF9AE}" pid="6" name="MSIP_Label_f2dfecbd-fc97-4e8a-a9cd-19ed496c406e_SiteId">
    <vt:lpwstr>d47b090e-3f5a-4ca0-84d0-9f89d269f175</vt:lpwstr>
  </property>
  <property fmtid="{D5CDD505-2E9C-101B-9397-08002B2CF9AE}" pid="7" name="MSIP_Label_f2dfecbd-fc97-4e8a-a9cd-19ed496c406e_ActionId">
    <vt:lpwstr>3dbb15c6-d7b5-4549-a4b3-920da7dfd4f1</vt:lpwstr>
  </property>
  <property fmtid="{D5CDD505-2E9C-101B-9397-08002B2CF9AE}" pid="8" name="MSIP_Label_f2dfecbd-fc97-4e8a-a9cd-19ed496c406e_ContentBits">
    <vt:lpwstr>0</vt:lpwstr>
  </property>
</Properties>
</file>